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7" r:id="rId5"/>
    <p:sldId id="288" r:id="rId6"/>
    <p:sldId id="258" r:id="rId7"/>
    <p:sldId id="260" r:id="rId8"/>
    <p:sldId id="261" r:id="rId9"/>
    <p:sldId id="273" r:id="rId10"/>
    <p:sldId id="292" r:id="rId11"/>
    <p:sldId id="286" r:id="rId12"/>
    <p:sldId id="280" r:id="rId13"/>
    <p:sldId id="262" r:id="rId14"/>
    <p:sldId id="272" r:id="rId15"/>
    <p:sldId id="271" r:id="rId16"/>
    <p:sldId id="289" r:id="rId17"/>
    <p:sldId id="274" r:id="rId18"/>
    <p:sldId id="275" r:id="rId19"/>
    <p:sldId id="287" r:id="rId20"/>
    <p:sldId id="291" r:id="rId21"/>
    <p:sldId id="276" r:id="rId22"/>
    <p:sldId id="290" r:id="rId23"/>
    <p:sldId id="277" r:id="rId24"/>
    <p:sldId id="278" r:id="rId25"/>
    <p:sldId id="285" r:id="rId26"/>
    <p:sldId id="279"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Gross" initials="LG" lastIdx="1" clrIdx="0">
    <p:extLst>
      <p:ext uri="{19B8F6BF-5375-455C-9EA6-DF929625EA0E}">
        <p15:presenceInfo xmlns:p15="http://schemas.microsoft.com/office/powerpoint/2012/main" userId="S-1-5-21-4127136488-3131855191-4253939552-3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81" autoAdjust="0"/>
  </p:normalViewPr>
  <p:slideViewPr>
    <p:cSldViewPr snapToGrid="0">
      <p:cViewPr varScale="1">
        <p:scale>
          <a:sx n="120" d="100"/>
          <a:sy n="120" d="100"/>
        </p:scale>
        <p:origin x="174" y="11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10/12/2023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10/12/2023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10/12/2023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10/12/2023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10/12/2023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10/12/2023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10/12/2023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morrison.mn.us/209/Child-Protection" TargetMode="External"/><Relationship Id="rId2" Type="http://schemas.openxmlformats.org/officeDocument/2006/relationships/hyperlink" Target="mailto:socialservicesintake@co.morrison.mn.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socialservicesintake@co.morrison.mn.u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hyperlink" Target="https://www.revisor.mn.gov/statutes/?id=595.02"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visor.mn.gov/statutes/?id=243.166&amp;year=20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Mandated Reporter Training</a:t>
            </a:r>
          </a:p>
        </p:txBody>
      </p:sp>
      <p:sp>
        <p:nvSpPr>
          <p:cNvPr id="3" name="Subtitle 2"/>
          <p:cNvSpPr>
            <a:spLocks noGrp="1"/>
          </p:cNvSpPr>
          <p:nvPr>
            <p:ph type="subTitle" idx="1"/>
          </p:nvPr>
        </p:nvSpPr>
        <p:spPr/>
        <p:txBody>
          <a:bodyPr>
            <a:normAutofit fontScale="92500"/>
          </a:bodyPr>
          <a:lstStyle/>
          <a:p>
            <a:pPr algn="ctr"/>
            <a:r>
              <a:rPr lang="en-US" dirty="0"/>
              <a:t>Morrison County Health and Human Services</a:t>
            </a:r>
          </a:p>
          <a:p>
            <a:pPr algn="ctr"/>
            <a:r>
              <a:rPr lang="en-US"/>
              <a:t>2023</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a:t>
            </a:r>
            <a:r>
              <a:rPr lang="en-US" dirty="0"/>
              <a:t> to </a:t>
            </a:r>
            <a:r>
              <a:rPr lang="en-US" b="1" u="sng" dirty="0"/>
              <a:t>INCLUDE</a:t>
            </a:r>
            <a:r>
              <a:rPr lang="en-US" dirty="0"/>
              <a:t> in the Report</a:t>
            </a:r>
          </a:p>
        </p:txBody>
      </p:sp>
      <p:sp>
        <p:nvSpPr>
          <p:cNvPr id="4" name="Text Placeholder 3"/>
          <p:cNvSpPr>
            <a:spLocks noGrp="1"/>
          </p:cNvSpPr>
          <p:nvPr>
            <p:ph idx="1"/>
          </p:nvPr>
        </p:nvSpPr>
        <p:spPr/>
        <p:txBody>
          <a:bodyPr>
            <a:normAutofit fontScale="92500" lnSpcReduction="20000"/>
          </a:bodyPr>
          <a:lstStyle/>
          <a:p>
            <a:r>
              <a:rPr lang="en-US" sz="3000" dirty="0">
                <a:latin typeface="+mj-lt"/>
              </a:rPr>
              <a:t>What should you include in the Report?</a:t>
            </a:r>
          </a:p>
          <a:p>
            <a:pPr lvl="1"/>
            <a:r>
              <a:rPr lang="en-US" sz="2400" dirty="0">
                <a:latin typeface="+mj-lt"/>
              </a:rPr>
              <a:t>Name &amp; DOB of Victim</a:t>
            </a:r>
          </a:p>
          <a:p>
            <a:pPr lvl="1"/>
            <a:r>
              <a:rPr lang="en-US" sz="2400" dirty="0">
                <a:latin typeface="+mj-lt"/>
              </a:rPr>
              <a:t>Names &amp; DOBS of the other Children in home</a:t>
            </a:r>
          </a:p>
          <a:p>
            <a:pPr lvl="1"/>
            <a:r>
              <a:rPr lang="en-US" sz="2400" dirty="0">
                <a:latin typeface="+mj-lt"/>
              </a:rPr>
              <a:t>Names, DOBS, Addresses, Phone Numbers, &amp; Custodial Status of Parents</a:t>
            </a:r>
          </a:p>
          <a:p>
            <a:pPr lvl="1"/>
            <a:r>
              <a:rPr lang="en-US" sz="2400" dirty="0">
                <a:latin typeface="+mj-lt"/>
              </a:rPr>
              <a:t>Name of Perpetrator  &amp; Relationship to the Victim</a:t>
            </a:r>
          </a:p>
          <a:p>
            <a:pPr lvl="1"/>
            <a:r>
              <a:rPr lang="en-US" sz="2400" dirty="0">
                <a:latin typeface="+mj-lt"/>
              </a:rPr>
              <a:t>Name &amp; address of the reporter (for mandated reporters)</a:t>
            </a:r>
          </a:p>
          <a:p>
            <a:pPr lvl="1"/>
            <a:endParaRPr lang="en-US" sz="2400" dirty="0">
              <a:latin typeface="+mj-lt"/>
            </a:endParaRPr>
          </a:p>
          <a:p>
            <a:pPr lvl="1" algn="ctr"/>
            <a:r>
              <a:rPr lang="en-US" sz="2400" dirty="0">
                <a:latin typeface="+mj-lt"/>
              </a:rPr>
              <a:t>AS MUCH INFORMATION AS YOU CAN, IS THE MOST HELPFUL!</a:t>
            </a:r>
          </a:p>
          <a:p>
            <a:pPr lvl="1"/>
            <a:endParaRPr lang="en-US" sz="2400" dirty="0">
              <a:latin typeface="+mj-lt"/>
            </a:endParaRPr>
          </a:p>
          <a:p>
            <a:pPr marL="0" indent="0">
              <a:buNone/>
            </a:pPr>
            <a:endParaRPr lang="en-US" dirty="0">
              <a:latin typeface="+mj-lt"/>
            </a:endParaRPr>
          </a:p>
          <a:p>
            <a:endParaRPr lang="en-US" dirty="0">
              <a:latin typeface="+mj-lt"/>
            </a:endParaRP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a:t>
            </a:r>
            <a:r>
              <a:rPr lang="en-US" dirty="0"/>
              <a:t> to </a:t>
            </a:r>
            <a:r>
              <a:rPr lang="en-US" b="1" u="sng" dirty="0"/>
              <a:t>INCLUDE</a:t>
            </a:r>
            <a:r>
              <a:rPr lang="en-US" dirty="0"/>
              <a:t> in the Report</a:t>
            </a:r>
          </a:p>
        </p:txBody>
      </p:sp>
      <p:sp>
        <p:nvSpPr>
          <p:cNvPr id="4" name="Text Placeholder 3"/>
          <p:cNvSpPr>
            <a:spLocks noGrp="1"/>
          </p:cNvSpPr>
          <p:nvPr>
            <p:ph idx="1"/>
          </p:nvPr>
        </p:nvSpPr>
        <p:spPr/>
        <p:txBody>
          <a:bodyPr>
            <a:normAutofit/>
          </a:bodyPr>
          <a:lstStyle/>
          <a:p>
            <a:pPr lvl="1"/>
            <a:r>
              <a:rPr lang="en-US" sz="2400" dirty="0"/>
              <a:t>Nature &amp; extent of maltreatment</a:t>
            </a:r>
          </a:p>
          <a:p>
            <a:pPr lvl="2"/>
            <a:r>
              <a:rPr lang="en-US" sz="2000" dirty="0"/>
              <a:t>Date</a:t>
            </a:r>
          </a:p>
          <a:p>
            <a:pPr lvl="2"/>
            <a:r>
              <a:rPr lang="en-US" sz="2000" dirty="0"/>
              <a:t>Type</a:t>
            </a:r>
          </a:p>
          <a:p>
            <a:pPr lvl="2"/>
            <a:r>
              <a:rPr lang="en-US" sz="2000" dirty="0"/>
              <a:t>Impact</a:t>
            </a:r>
          </a:p>
          <a:p>
            <a:pPr lvl="2"/>
            <a:r>
              <a:rPr lang="en-US" sz="2000" dirty="0"/>
              <a:t>Reactions</a:t>
            </a:r>
          </a:p>
          <a:p>
            <a:pPr lvl="2"/>
            <a:r>
              <a:rPr lang="en-US" sz="2000" dirty="0"/>
              <a:t>Injuries – if possible, take pictures to send with report</a:t>
            </a:r>
          </a:p>
          <a:p>
            <a:r>
              <a:rPr lang="en-US" dirty="0"/>
              <a:t>The more information you have, the better it is for the screening team to be able to come to a determination of whether CP can be involved or not.</a:t>
            </a:r>
          </a:p>
          <a:p>
            <a:pPr marL="0" indent="0">
              <a:buNone/>
            </a:pPr>
            <a:endParaRPr lang="en-US" sz="2400" dirty="0">
              <a:latin typeface="+mj-lt"/>
            </a:endParaRPr>
          </a:p>
          <a:p>
            <a:pPr marL="0" indent="0">
              <a:buNone/>
            </a:pPr>
            <a:endParaRPr lang="en-US" dirty="0">
              <a:latin typeface="+mj-lt"/>
            </a:endParaRPr>
          </a:p>
          <a:p>
            <a:endParaRPr lang="en-US" dirty="0">
              <a:latin typeface="+mj-lt"/>
            </a:endParaRPr>
          </a:p>
        </p:txBody>
      </p:sp>
    </p:spTree>
    <p:extLst>
      <p:ext uri="{BB962C8B-B14F-4D97-AF65-F5344CB8AC3E}">
        <p14:creationId xmlns:p14="http://schemas.microsoft.com/office/powerpoint/2010/main" val="38260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Types </a:t>
            </a:r>
            <a:r>
              <a:rPr lang="en-US" b="1" dirty="0"/>
              <a:t>of Questions to ask…</a:t>
            </a:r>
            <a:endParaRPr lang="en-US" dirty="0"/>
          </a:p>
        </p:txBody>
      </p:sp>
      <p:sp>
        <p:nvSpPr>
          <p:cNvPr id="4" name="Text Placeholder 3"/>
          <p:cNvSpPr>
            <a:spLocks noGrp="1"/>
          </p:cNvSpPr>
          <p:nvPr>
            <p:ph type="body" sz="half" idx="2"/>
          </p:nvPr>
        </p:nvSpPr>
        <p:spPr/>
        <p:txBody>
          <a:bodyPr>
            <a:normAutofit/>
          </a:bodyPr>
          <a:lstStyle/>
          <a:p>
            <a:endParaRPr lang="en-US" sz="2400" dirty="0">
              <a:latin typeface="+mj-lt"/>
            </a:endParaRPr>
          </a:p>
          <a:p>
            <a:pPr lvl="1"/>
            <a:endParaRPr lang="en-US" sz="2400" dirty="0">
              <a:latin typeface="+mj-lt"/>
            </a:endParaRPr>
          </a:p>
          <a:p>
            <a:pPr marL="0" indent="0">
              <a:buNone/>
            </a:pPr>
            <a:endParaRPr lang="en-US" dirty="0">
              <a:latin typeface="+mj-lt"/>
            </a:endParaRPr>
          </a:p>
          <a:p>
            <a:endParaRPr lang="en-US" dirty="0">
              <a:latin typeface="+mj-lt"/>
            </a:endParaRPr>
          </a:p>
        </p:txBody>
      </p:sp>
      <p:sp>
        <p:nvSpPr>
          <p:cNvPr id="14" name="TextBox 13">
            <a:extLst>
              <a:ext uri="{FF2B5EF4-FFF2-40B4-BE49-F238E27FC236}">
                <a16:creationId xmlns:a16="http://schemas.microsoft.com/office/drawing/2014/main" id="{327DB39A-4B32-44A3-A066-40662FD1BE66}"/>
              </a:ext>
            </a:extLst>
          </p:cNvPr>
          <p:cNvSpPr txBox="1"/>
          <p:nvPr/>
        </p:nvSpPr>
        <p:spPr>
          <a:xfrm>
            <a:off x="1235212" y="1912690"/>
            <a:ext cx="2743200" cy="1384995"/>
          </a:xfrm>
          <a:prstGeom prst="rect">
            <a:avLst/>
          </a:prstGeom>
          <a:noFill/>
        </p:spPr>
        <p:txBody>
          <a:bodyPr wrap="square" rtlCol="0">
            <a:spAutoFit/>
          </a:bodyPr>
          <a:lstStyle/>
          <a:p>
            <a:r>
              <a:rPr lang="en-US" sz="1400" dirty="0"/>
              <a:t>Open Ended Questions – this way they cannot be answered with a yes or no. </a:t>
            </a:r>
          </a:p>
          <a:p>
            <a:r>
              <a:rPr lang="en-US" sz="1400" dirty="0"/>
              <a:t>This will allow the child to tell the story without being prompted. </a:t>
            </a:r>
          </a:p>
        </p:txBody>
      </p:sp>
      <p:sp>
        <p:nvSpPr>
          <p:cNvPr id="15" name="TextBox 14">
            <a:extLst>
              <a:ext uri="{FF2B5EF4-FFF2-40B4-BE49-F238E27FC236}">
                <a16:creationId xmlns:a16="http://schemas.microsoft.com/office/drawing/2014/main" id="{9C5728EC-5283-408C-B947-B532847A2BF1}"/>
              </a:ext>
            </a:extLst>
          </p:cNvPr>
          <p:cNvSpPr txBox="1"/>
          <p:nvPr/>
        </p:nvSpPr>
        <p:spPr>
          <a:xfrm>
            <a:off x="1235212" y="3447875"/>
            <a:ext cx="2743200" cy="1384995"/>
          </a:xfrm>
          <a:prstGeom prst="rect">
            <a:avLst/>
          </a:prstGeom>
          <a:noFill/>
        </p:spPr>
        <p:txBody>
          <a:bodyPr wrap="square" rtlCol="0">
            <a:spAutoFit/>
          </a:bodyPr>
          <a:lstStyle/>
          <a:p>
            <a:pPr fontAlgn="base"/>
            <a:r>
              <a:rPr lang="en-US" sz="1200" b="1" i="1" dirty="0">
                <a:latin typeface="inherit"/>
              </a:rPr>
              <a:t>Examples:</a:t>
            </a:r>
            <a:endParaRPr lang="en-US" sz="1200" dirty="0">
              <a:latin typeface="inherit"/>
            </a:endParaRPr>
          </a:p>
          <a:p>
            <a:pPr fontAlgn="base">
              <a:buFont typeface="Arial" panose="020B0604020202020204" pitchFamily="34" charset="0"/>
              <a:buChar char="•"/>
            </a:pPr>
            <a:r>
              <a:rPr lang="en-US" sz="1200" dirty="0"/>
              <a:t>I notice that you have a bruise. How did it happen?</a:t>
            </a:r>
          </a:p>
          <a:p>
            <a:pPr fontAlgn="base">
              <a:buFont typeface="Arial" panose="020B0604020202020204" pitchFamily="34" charset="0"/>
              <a:buChar char="•"/>
            </a:pPr>
            <a:r>
              <a:rPr lang="en-US" sz="1200" dirty="0"/>
              <a:t>Tell me more about that.</a:t>
            </a:r>
          </a:p>
          <a:p>
            <a:pPr fontAlgn="base">
              <a:buFont typeface="Arial" panose="020B0604020202020204" pitchFamily="34" charset="0"/>
              <a:buChar char="•"/>
            </a:pPr>
            <a:r>
              <a:rPr lang="en-US" sz="1200" dirty="0"/>
              <a:t>You seem to get angry when I asked you that question. (Pause to allow child to respond.)</a:t>
            </a:r>
          </a:p>
        </p:txBody>
      </p:sp>
      <p:sp>
        <p:nvSpPr>
          <p:cNvPr id="16" name="TextBox 15">
            <a:extLst>
              <a:ext uri="{FF2B5EF4-FFF2-40B4-BE49-F238E27FC236}">
                <a16:creationId xmlns:a16="http://schemas.microsoft.com/office/drawing/2014/main" id="{2B032377-FEAB-49B3-9722-6D835A2BD447}"/>
              </a:ext>
            </a:extLst>
          </p:cNvPr>
          <p:cNvSpPr txBox="1"/>
          <p:nvPr/>
        </p:nvSpPr>
        <p:spPr>
          <a:xfrm>
            <a:off x="4773336" y="1912690"/>
            <a:ext cx="2592198" cy="954107"/>
          </a:xfrm>
          <a:prstGeom prst="rect">
            <a:avLst/>
          </a:prstGeom>
          <a:noFill/>
        </p:spPr>
        <p:txBody>
          <a:bodyPr wrap="square" rtlCol="0">
            <a:spAutoFit/>
          </a:bodyPr>
          <a:lstStyle/>
          <a:p>
            <a:r>
              <a:rPr lang="en-US" sz="1400" dirty="0"/>
              <a:t>You might have to ask close ended questions … the who, what, where, when, why questions.</a:t>
            </a:r>
          </a:p>
        </p:txBody>
      </p:sp>
      <p:sp>
        <p:nvSpPr>
          <p:cNvPr id="17" name="TextBox 16">
            <a:extLst>
              <a:ext uri="{FF2B5EF4-FFF2-40B4-BE49-F238E27FC236}">
                <a16:creationId xmlns:a16="http://schemas.microsoft.com/office/drawing/2014/main" id="{0BFD36E8-914F-4EDC-ADEE-A5E489759576}"/>
              </a:ext>
            </a:extLst>
          </p:cNvPr>
          <p:cNvSpPr txBox="1"/>
          <p:nvPr/>
        </p:nvSpPr>
        <p:spPr>
          <a:xfrm>
            <a:off x="4874004" y="3212439"/>
            <a:ext cx="2576404" cy="1569660"/>
          </a:xfrm>
          <a:prstGeom prst="rect">
            <a:avLst/>
          </a:prstGeom>
          <a:noFill/>
        </p:spPr>
        <p:txBody>
          <a:bodyPr wrap="square" rtlCol="0">
            <a:spAutoFit/>
          </a:bodyPr>
          <a:lstStyle/>
          <a:p>
            <a:pPr fontAlgn="base"/>
            <a:r>
              <a:rPr lang="en-US" sz="1200" b="1" i="1" dirty="0">
                <a:latin typeface="inherit"/>
              </a:rPr>
              <a:t>Examples:</a:t>
            </a:r>
            <a:br>
              <a:rPr lang="en-US" sz="1200" dirty="0">
                <a:latin typeface="inherit"/>
              </a:rPr>
            </a:br>
            <a:r>
              <a:rPr lang="en-US" sz="1100" i="1" dirty="0"/>
              <a:t>In response to open-ended question, child says, "My father hit me."</a:t>
            </a:r>
            <a:endParaRPr lang="en-US" sz="1100" dirty="0"/>
          </a:p>
          <a:p>
            <a:pPr fontAlgn="base">
              <a:buFont typeface="Arial" panose="020B0604020202020204" pitchFamily="34" charset="0"/>
              <a:buChar char="•"/>
            </a:pPr>
            <a:r>
              <a:rPr lang="en-US" sz="1200" dirty="0"/>
              <a:t>Where did this happen?</a:t>
            </a:r>
          </a:p>
          <a:p>
            <a:pPr fontAlgn="base">
              <a:buFont typeface="Arial" panose="020B0604020202020204" pitchFamily="34" charset="0"/>
              <a:buChar char="•"/>
            </a:pPr>
            <a:r>
              <a:rPr lang="en-US" sz="1200" dirty="0"/>
              <a:t>Why did he hit you?</a:t>
            </a:r>
          </a:p>
          <a:p>
            <a:pPr fontAlgn="base">
              <a:buFont typeface="Arial" panose="020B0604020202020204" pitchFamily="34" charset="0"/>
              <a:buChar char="•"/>
            </a:pPr>
            <a:r>
              <a:rPr lang="en-US" sz="1200" dirty="0"/>
              <a:t>What did he hit you with?</a:t>
            </a:r>
          </a:p>
          <a:p>
            <a:pPr fontAlgn="base">
              <a:buFont typeface="Arial" panose="020B0604020202020204" pitchFamily="34" charset="0"/>
              <a:buChar char="•"/>
            </a:pPr>
            <a:r>
              <a:rPr lang="en-US" sz="1200" dirty="0"/>
              <a:t>How often does this happen?</a:t>
            </a:r>
          </a:p>
        </p:txBody>
      </p:sp>
      <p:sp>
        <p:nvSpPr>
          <p:cNvPr id="18" name="TextBox 17">
            <a:extLst>
              <a:ext uri="{FF2B5EF4-FFF2-40B4-BE49-F238E27FC236}">
                <a16:creationId xmlns:a16="http://schemas.microsoft.com/office/drawing/2014/main" id="{246E4EA9-9E56-458A-8DA5-757B4F8F973D}"/>
              </a:ext>
            </a:extLst>
          </p:cNvPr>
          <p:cNvSpPr txBox="1"/>
          <p:nvPr/>
        </p:nvSpPr>
        <p:spPr>
          <a:xfrm>
            <a:off x="8209082" y="1912690"/>
            <a:ext cx="2587549" cy="2677656"/>
          </a:xfrm>
          <a:prstGeom prst="rect">
            <a:avLst/>
          </a:prstGeom>
          <a:noFill/>
        </p:spPr>
        <p:txBody>
          <a:bodyPr wrap="square" rtlCol="0">
            <a:spAutoFit/>
          </a:bodyPr>
          <a:lstStyle/>
          <a:p>
            <a:r>
              <a:rPr lang="en-US" sz="1400" b="1" dirty="0">
                <a:solidFill>
                  <a:srgbClr val="FF0000"/>
                </a:solidFill>
              </a:rPr>
              <a:t>Exception:</a:t>
            </a:r>
            <a:r>
              <a:rPr lang="en-US" sz="1400" dirty="0">
                <a:solidFill>
                  <a:srgbClr val="FF0000"/>
                </a:solidFill>
              </a:rPr>
              <a:t> If you have information that leads you to suspect that sexual contact has occurred between a </a:t>
            </a:r>
            <a:r>
              <a:rPr lang="en-US" sz="1400" b="1" dirty="0">
                <a:solidFill>
                  <a:srgbClr val="FF0000"/>
                </a:solidFill>
              </a:rPr>
              <a:t>parent</a:t>
            </a:r>
            <a:r>
              <a:rPr lang="en-US" sz="1400" dirty="0">
                <a:solidFill>
                  <a:srgbClr val="FF0000"/>
                </a:solidFill>
              </a:rPr>
              <a:t> (or person legally responsible) and a child, you don’t need to ask additional </a:t>
            </a:r>
            <a:r>
              <a:rPr lang="en-US" sz="1400">
                <a:solidFill>
                  <a:srgbClr val="FF0000"/>
                </a:solidFill>
              </a:rPr>
              <a:t>questions. This </a:t>
            </a:r>
            <a:r>
              <a:rPr lang="en-US" sz="1400" dirty="0">
                <a:solidFill>
                  <a:srgbClr val="FF0000"/>
                </a:solidFill>
              </a:rPr>
              <a:t>is because any type of sexual contact between a </a:t>
            </a:r>
            <a:r>
              <a:rPr lang="en-US" sz="1400" b="1" dirty="0">
                <a:solidFill>
                  <a:srgbClr val="FF0000"/>
                </a:solidFill>
              </a:rPr>
              <a:t>parent</a:t>
            </a:r>
            <a:r>
              <a:rPr lang="en-US" sz="1400" dirty="0">
                <a:solidFill>
                  <a:srgbClr val="FF0000"/>
                </a:solidFill>
              </a:rPr>
              <a:t> and child is always reportable.</a:t>
            </a:r>
          </a:p>
        </p:txBody>
      </p:sp>
      <p:sp>
        <p:nvSpPr>
          <p:cNvPr id="19" name="TextBox 18">
            <a:extLst>
              <a:ext uri="{FF2B5EF4-FFF2-40B4-BE49-F238E27FC236}">
                <a16:creationId xmlns:a16="http://schemas.microsoft.com/office/drawing/2014/main" id="{E4D969FC-3633-4359-BE2A-DD349D8BC149}"/>
              </a:ext>
            </a:extLst>
          </p:cNvPr>
          <p:cNvSpPr txBox="1"/>
          <p:nvPr/>
        </p:nvSpPr>
        <p:spPr>
          <a:xfrm>
            <a:off x="176169" y="6300132"/>
            <a:ext cx="3598877" cy="230832"/>
          </a:xfrm>
          <a:prstGeom prst="rect">
            <a:avLst/>
          </a:prstGeom>
          <a:noFill/>
        </p:spPr>
        <p:txBody>
          <a:bodyPr wrap="square" rtlCol="0">
            <a:spAutoFit/>
          </a:bodyPr>
          <a:lstStyle/>
          <a:p>
            <a:r>
              <a:rPr lang="en-US" sz="900" dirty="0"/>
              <a:t>https://www.dorightbykids.org/how-to-ask-questions/</a:t>
            </a:r>
          </a:p>
        </p:txBody>
      </p:sp>
    </p:spTree>
    <p:extLst>
      <p:ext uri="{BB962C8B-B14F-4D97-AF65-F5344CB8AC3E}">
        <p14:creationId xmlns:p14="http://schemas.microsoft.com/office/powerpoint/2010/main" val="25575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Something to Think About…</a:t>
            </a:r>
            <a:endParaRPr lang="en-US" dirty="0"/>
          </a:p>
        </p:txBody>
      </p:sp>
      <p:sp>
        <p:nvSpPr>
          <p:cNvPr id="4" name="Text Placeholder 3"/>
          <p:cNvSpPr>
            <a:spLocks noGrp="1"/>
          </p:cNvSpPr>
          <p:nvPr>
            <p:ph type="body" sz="half" idx="2"/>
          </p:nvPr>
        </p:nvSpPr>
        <p:spPr/>
        <p:txBody>
          <a:bodyPr>
            <a:normAutofit/>
          </a:bodyPr>
          <a:lstStyle/>
          <a:p>
            <a:endParaRPr lang="en-US" sz="2400" dirty="0">
              <a:latin typeface="+mj-lt"/>
            </a:endParaRPr>
          </a:p>
          <a:p>
            <a:pPr lvl="1"/>
            <a:endParaRPr lang="en-US" sz="2400" dirty="0">
              <a:latin typeface="+mj-lt"/>
            </a:endParaRPr>
          </a:p>
          <a:p>
            <a:pPr marL="0" indent="0">
              <a:buNone/>
            </a:pPr>
            <a:endParaRPr lang="en-US" dirty="0">
              <a:latin typeface="+mj-lt"/>
            </a:endParaRPr>
          </a:p>
          <a:p>
            <a:endParaRPr lang="en-US" dirty="0">
              <a:latin typeface="+mj-lt"/>
            </a:endParaRPr>
          </a:p>
        </p:txBody>
      </p:sp>
      <p:sp>
        <p:nvSpPr>
          <p:cNvPr id="3" name="TextBox 2">
            <a:extLst>
              <a:ext uri="{FF2B5EF4-FFF2-40B4-BE49-F238E27FC236}">
                <a16:creationId xmlns:a16="http://schemas.microsoft.com/office/drawing/2014/main" id="{2AE6E090-DE6D-4B4B-A8D6-59A32BE1E778}"/>
              </a:ext>
            </a:extLst>
          </p:cNvPr>
          <p:cNvSpPr txBox="1"/>
          <p:nvPr/>
        </p:nvSpPr>
        <p:spPr>
          <a:xfrm>
            <a:off x="1337910" y="2596744"/>
            <a:ext cx="2640502" cy="923330"/>
          </a:xfrm>
          <a:prstGeom prst="rect">
            <a:avLst/>
          </a:prstGeom>
          <a:noFill/>
        </p:spPr>
        <p:txBody>
          <a:bodyPr wrap="square" rtlCol="0">
            <a:spAutoFit/>
          </a:bodyPr>
          <a:lstStyle/>
          <a:p>
            <a:r>
              <a:rPr lang="en-US" dirty="0"/>
              <a:t>…would I make this report if MY family looked like this? </a:t>
            </a:r>
          </a:p>
        </p:txBody>
      </p:sp>
      <p:sp>
        <p:nvSpPr>
          <p:cNvPr id="5" name="TextBox 4">
            <a:extLst>
              <a:ext uri="{FF2B5EF4-FFF2-40B4-BE49-F238E27FC236}">
                <a16:creationId xmlns:a16="http://schemas.microsoft.com/office/drawing/2014/main" id="{0395181E-C6DE-4A32-981B-1BC359B501A3}"/>
              </a:ext>
            </a:extLst>
          </p:cNvPr>
          <p:cNvSpPr txBox="1"/>
          <p:nvPr/>
        </p:nvSpPr>
        <p:spPr>
          <a:xfrm>
            <a:off x="4983061" y="2458244"/>
            <a:ext cx="2407640" cy="1200329"/>
          </a:xfrm>
          <a:prstGeom prst="rect">
            <a:avLst/>
          </a:prstGeom>
          <a:noFill/>
        </p:spPr>
        <p:txBody>
          <a:bodyPr wrap="square" rtlCol="0">
            <a:spAutoFit/>
          </a:bodyPr>
          <a:lstStyle/>
          <a:p>
            <a:r>
              <a:rPr lang="en-US" dirty="0"/>
              <a:t>…is this report truly about the safety of the child(</a:t>
            </a:r>
            <a:r>
              <a:rPr lang="en-US" dirty="0" err="1"/>
              <a:t>ren</a:t>
            </a:r>
            <a:r>
              <a:rPr lang="en-US" dirty="0"/>
              <a:t>)?</a:t>
            </a:r>
          </a:p>
        </p:txBody>
      </p:sp>
      <p:sp>
        <p:nvSpPr>
          <p:cNvPr id="6" name="TextBox 5">
            <a:extLst>
              <a:ext uri="{FF2B5EF4-FFF2-40B4-BE49-F238E27FC236}">
                <a16:creationId xmlns:a16="http://schemas.microsoft.com/office/drawing/2014/main" id="{0E82B0BC-F552-4FC1-AC0B-BC3B039CFAC4}"/>
              </a:ext>
            </a:extLst>
          </p:cNvPr>
          <p:cNvSpPr txBox="1"/>
          <p:nvPr/>
        </p:nvSpPr>
        <p:spPr>
          <a:xfrm>
            <a:off x="8514826" y="2319744"/>
            <a:ext cx="2063691" cy="1477328"/>
          </a:xfrm>
          <a:prstGeom prst="rect">
            <a:avLst/>
          </a:prstGeom>
          <a:noFill/>
        </p:spPr>
        <p:txBody>
          <a:bodyPr wrap="square" rtlCol="0">
            <a:spAutoFit/>
          </a:bodyPr>
          <a:lstStyle/>
          <a:p>
            <a:r>
              <a:rPr lang="en-US" dirty="0"/>
              <a:t>…could the family benefit from other services and supports?</a:t>
            </a:r>
          </a:p>
        </p:txBody>
      </p:sp>
    </p:spTree>
    <p:extLst>
      <p:ext uri="{BB962C8B-B14F-4D97-AF65-F5344CB8AC3E}">
        <p14:creationId xmlns:p14="http://schemas.microsoft.com/office/powerpoint/2010/main" val="26321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Segoe Print" panose="02000600000000000000" pitchFamily="2" charset="0"/>
              </a:rPr>
              <a:t>WHERE</a:t>
            </a:r>
            <a:r>
              <a:rPr lang="en-US" dirty="0">
                <a:latin typeface="Segoe Print" panose="02000600000000000000" pitchFamily="2" charset="0"/>
              </a:rPr>
              <a:t> to Report</a:t>
            </a:r>
          </a:p>
        </p:txBody>
      </p:sp>
      <p:sp>
        <p:nvSpPr>
          <p:cNvPr id="4" name="Text Placeholder 3"/>
          <p:cNvSpPr>
            <a:spLocks noGrp="1"/>
          </p:cNvSpPr>
          <p:nvPr>
            <p:ph idx="1"/>
          </p:nvPr>
        </p:nvSpPr>
        <p:spPr/>
        <p:txBody>
          <a:bodyPr>
            <a:normAutofit/>
          </a:bodyPr>
          <a:lstStyle/>
          <a:p>
            <a:r>
              <a:rPr lang="en-US" dirty="0">
                <a:latin typeface="+mj-lt"/>
              </a:rPr>
              <a:t>Within the Family Unit</a:t>
            </a:r>
          </a:p>
          <a:p>
            <a:pPr lvl="1"/>
            <a:r>
              <a:rPr lang="en-US" dirty="0">
                <a:latin typeface="+mj-lt"/>
              </a:rPr>
              <a:t>Perpetrator is in a Caretaking Role</a:t>
            </a:r>
          </a:p>
          <a:p>
            <a:pPr lvl="1"/>
            <a:r>
              <a:rPr lang="en-US" dirty="0">
                <a:latin typeface="+mj-lt"/>
              </a:rPr>
              <a:t>Report to local CPS of county where family lives</a:t>
            </a:r>
          </a:p>
          <a:p>
            <a:r>
              <a:rPr lang="en-US" dirty="0">
                <a:latin typeface="+mj-lt"/>
              </a:rPr>
              <a:t>Outside the Family Unit</a:t>
            </a:r>
          </a:p>
          <a:p>
            <a:pPr lvl="1"/>
            <a:r>
              <a:rPr lang="en-US" dirty="0">
                <a:latin typeface="+mj-lt"/>
              </a:rPr>
              <a:t>Abuse occurs in a Licensed Facility – REPORT to a Licensing Agency or CPS</a:t>
            </a:r>
          </a:p>
          <a:p>
            <a:pPr lvl="1"/>
            <a:r>
              <a:rPr lang="en-US" dirty="0">
                <a:latin typeface="+mj-lt"/>
              </a:rPr>
              <a:t>Other abuse outside the home – REPORT to Law Enforcement or CPS</a:t>
            </a:r>
          </a:p>
          <a:p>
            <a:r>
              <a:rPr lang="en-US" dirty="0">
                <a:latin typeface="+mj-lt"/>
              </a:rPr>
              <a:t>CONFUSED? Call Local &amp; we will direct you.</a:t>
            </a:r>
          </a:p>
          <a:p>
            <a:pPr marL="0" indent="0">
              <a:buNone/>
            </a:pPr>
            <a:endParaRPr lang="en-US" dirty="0">
              <a:latin typeface="+mj-lt"/>
            </a:endParaRPr>
          </a:p>
          <a:p>
            <a:pPr marL="0" indent="0">
              <a:buNone/>
            </a:pP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29988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B917-2676-4B89-8D36-66EFF75C3E3D}"/>
              </a:ext>
            </a:extLst>
          </p:cNvPr>
          <p:cNvSpPr>
            <a:spLocks noGrp="1"/>
          </p:cNvSpPr>
          <p:nvPr>
            <p:ph type="title"/>
          </p:nvPr>
        </p:nvSpPr>
        <p:spPr/>
        <p:txBody>
          <a:bodyPr/>
          <a:lstStyle/>
          <a:p>
            <a:pPr algn="ctr"/>
            <a:r>
              <a:rPr lang="en-US" b="1" u="sng" dirty="0">
                <a:latin typeface="Segoe Print" panose="02000600000000000000" pitchFamily="2" charset="0"/>
              </a:rPr>
              <a:t>WHEN</a:t>
            </a:r>
            <a:r>
              <a:rPr lang="en-US" dirty="0">
                <a:latin typeface="Segoe Print" panose="02000600000000000000" pitchFamily="2" charset="0"/>
              </a:rPr>
              <a:t> to Report</a:t>
            </a:r>
          </a:p>
        </p:txBody>
      </p:sp>
      <p:sp>
        <p:nvSpPr>
          <p:cNvPr id="3" name="Content Placeholder 2">
            <a:extLst>
              <a:ext uri="{FF2B5EF4-FFF2-40B4-BE49-F238E27FC236}">
                <a16:creationId xmlns:a16="http://schemas.microsoft.com/office/drawing/2014/main" id="{47165C14-1053-4D0F-B448-3C9BFE3CB543}"/>
              </a:ext>
            </a:extLst>
          </p:cNvPr>
          <p:cNvSpPr>
            <a:spLocks noGrp="1"/>
          </p:cNvSpPr>
          <p:nvPr>
            <p:ph idx="1"/>
          </p:nvPr>
        </p:nvSpPr>
        <p:spPr/>
        <p:txBody>
          <a:bodyPr>
            <a:normAutofit fontScale="92500" lnSpcReduction="20000"/>
          </a:bodyPr>
          <a:lstStyle/>
          <a:p>
            <a:r>
              <a:rPr lang="en-US" sz="2600" dirty="0">
                <a:latin typeface="Segoe Print" panose="02000600000000000000" pitchFamily="2" charset="0"/>
              </a:rPr>
              <a:t>A verbal report must be made within 24 hours.</a:t>
            </a:r>
          </a:p>
          <a:p>
            <a:pPr lvl="1"/>
            <a:r>
              <a:rPr lang="en-US" sz="2200" dirty="0">
                <a:latin typeface="Segoe Print" panose="02000600000000000000" pitchFamily="2" charset="0"/>
              </a:rPr>
              <a:t>320.632.0201</a:t>
            </a:r>
          </a:p>
          <a:p>
            <a:pPr lvl="1"/>
            <a:r>
              <a:rPr lang="en-US" sz="2200" dirty="0">
                <a:latin typeface="Segoe Print" panose="02000600000000000000" pitchFamily="2" charset="0"/>
              </a:rPr>
              <a:t>The verbal can be left on Intake’s VM. PLEASE listen to the VM message. If Intake is out for a period of time you will be instructed to press “0” to speak to back-up. </a:t>
            </a:r>
          </a:p>
          <a:p>
            <a:r>
              <a:rPr lang="en-US" sz="2600" dirty="0">
                <a:latin typeface="Segoe Print" panose="02000600000000000000" pitchFamily="2" charset="0"/>
              </a:rPr>
              <a:t>A written report must follow the oral report within 72 hours OR LESS. </a:t>
            </a:r>
          </a:p>
          <a:p>
            <a:pPr lvl="1"/>
            <a:r>
              <a:rPr lang="en-US" sz="2200" dirty="0">
                <a:latin typeface="Segoe Print" panose="02000600000000000000" pitchFamily="2" charset="0"/>
              </a:rPr>
              <a:t>Fax 320.632.0225</a:t>
            </a:r>
          </a:p>
          <a:p>
            <a:pPr lvl="1"/>
            <a:r>
              <a:rPr lang="en-US" sz="2200" dirty="0">
                <a:latin typeface="Segoe Print" panose="02000600000000000000" pitchFamily="2" charset="0"/>
              </a:rPr>
              <a:t>Email: </a:t>
            </a:r>
            <a:r>
              <a:rPr lang="en-US" sz="2200" dirty="0">
                <a:latin typeface="Segoe Print" panose="02000600000000000000" pitchFamily="2" charset="0"/>
                <a:hlinkClick r:id="rId2"/>
              </a:rPr>
              <a:t>socialservicesintake@co.morrison.mn.us</a:t>
            </a:r>
            <a:endParaRPr lang="en-US" sz="2200" dirty="0">
              <a:latin typeface="Segoe Print" panose="02000600000000000000" pitchFamily="2" charset="0"/>
            </a:endParaRPr>
          </a:p>
          <a:p>
            <a:pPr lvl="1"/>
            <a:r>
              <a:rPr lang="en-US" sz="2200" dirty="0">
                <a:latin typeface="Segoe Print" panose="02000600000000000000" pitchFamily="2" charset="0"/>
              </a:rPr>
              <a:t>Morrison County website: </a:t>
            </a:r>
            <a:r>
              <a:rPr lang="en-US" sz="2200" dirty="0">
                <a:latin typeface="Segoe Print" panose="02000600000000000000" pitchFamily="2" charset="0"/>
                <a:hlinkClick r:id="rId3"/>
              </a:rPr>
              <a:t>https://www.co.morrison.mn.us/209</a:t>
            </a:r>
            <a:r>
              <a:rPr lang="en-US" sz="2200">
                <a:latin typeface="Segoe Print" panose="02000600000000000000" pitchFamily="2" charset="0"/>
                <a:hlinkClick r:id="rId3"/>
              </a:rPr>
              <a:t>/Child-Protection</a:t>
            </a:r>
            <a:endParaRPr lang="en-US" sz="2200" dirty="0">
              <a:latin typeface="Segoe Print" panose="02000600000000000000" pitchFamily="2" charset="0"/>
            </a:endParaRPr>
          </a:p>
          <a:p>
            <a:pPr lvl="2"/>
            <a:endParaRPr lang="en-US" sz="2900" dirty="0">
              <a:latin typeface="Segoe Print" panose="02000600000000000000" pitchFamily="2" charset="0"/>
            </a:endParaRPr>
          </a:p>
          <a:p>
            <a:pPr lvl="1"/>
            <a:endParaRPr lang="en-US" dirty="0">
              <a:latin typeface="Segoe Print" panose="02000600000000000000" pitchFamily="2" charset="0"/>
            </a:endParaRPr>
          </a:p>
          <a:p>
            <a:endParaRPr lang="en-US" dirty="0">
              <a:latin typeface="Segoe Print" panose="02000600000000000000" pitchFamily="2" charset="0"/>
            </a:endParaRPr>
          </a:p>
        </p:txBody>
      </p:sp>
    </p:spTree>
    <p:extLst>
      <p:ext uri="{BB962C8B-B14F-4D97-AF65-F5344CB8AC3E}">
        <p14:creationId xmlns:p14="http://schemas.microsoft.com/office/powerpoint/2010/main" val="6950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DEDA3-425C-468F-BC31-A4BCD37204D4}"/>
              </a:ext>
            </a:extLst>
          </p:cNvPr>
          <p:cNvPicPr>
            <a:picLocks noChangeAspect="1"/>
          </p:cNvPicPr>
          <p:nvPr/>
        </p:nvPicPr>
        <p:blipFill>
          <a:blip r:embed="rId2"/>
          <a:stretch>
            <a:fillRect/>
          </a:stretch>
        </p:blipFill>
        <p:spPr>
          <a:xfrm>
            <a:off x="404955" y="1261588"/>
            <a:ext cx="5201517" cy="4306785"/>
          </a:xfrm>
          <a:prstGeom prst="rect">
            <a:avLst/>
          </a:prstGeom>
        </p:spPr>
      </p:pic>
      <p:sp>
        <p:nvSpPr>
          <p:cNvPr id="5" name="Arrow: Down 4">
            <a:extLst>
              <a:ext uri="{FF2B5EF4-FFF2-40B4-BE49-F238E27FC236}">
                <a16:creationId xmlns:a16="http://schemas.microsoft.com/office/drawing/2014/main" id="{6E9D13A3-0E75-402B-8CCE-6BDF4F53A6D6}"/>
              </a:ext>
            </a:extLst>
          </p:cNvPr>
          <p:cNvSpPr/>
          <p:nvPr/>
        </p:nvSpPr>
        <p:spPr>
          <a:xfrm>
            <a:off x="3371272" y="3148281"/>
            <a:ext cx="674255" cy="55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6B030C8-C959-4412-9F5A-980DE6F7D60B}"/>
              </a:ext>
            </a:extLst>
          </p:cNvPr>
          <p:cNvPicPr>
            <a:picLocks noChangeAspect="1"/>
          </p:cNvPicPr>
          <p:nvPr/>
        </p:nvPicPr>
        <p:blipFill>
          <a:blip r:embed="rId3"/>
          <a:stretch>
            <a:fillRect/>
          </a:stretch>
        </p:blipFill>
        <p:spPr>
          <a:xfrm>
            <a:off x="6070020" y="1271980"/>
            <a:ext cx="5695709" cy="4306785"/>
          </a:xfrm>
          <a:prstGeom prst="rect">
            <a:avLst/>
          </a:prstGeom>
        </p:spPr>
      </p:pic>
      <p:sp>
        <p:nvSpPr>
          <p:cNvPr id="2" name="Title 1">
            <a:extLst>
              <a:ext uri="{FF2B5EF4-FFF2-40B4-BE49-F238E27FC236}">
                <a16:creationId xmlns:a16="http://schemas.microsoft.com/office/drawing/2014/main" id="{4D70DB1B-9409-4E65-BD29-EA25653ADB0E}"/>
              </a:ext>
            </a:extLst>
          </p:cNvPr>
          <p:cNvSpPr>
            <a:spLocks noGrp="1"/>
          </p:cNvSpPr>
          <p:nvPr>
            <p:ph type="title"/>
          </p:nvPr>
        </p:nvSpPr>
        <p:spPr>
          <a:xfrm>
            <a:off x="1065212" y="304800"/>
            <a:ext cx="10058402" cy="733157"/>
          </a:xfrm>
        </p:spPr>
        <p:txBody>
          <a:bodyPr/>
          <a:lstStyle/>
          <a:p>
            <a:pPr algn="ctr"/>
            <a:r>
              <a:rPr lang="en-US" dirty="0"/>
              <a:t>MCSS Online Reporting Form</a:t>
            </a:r>
          </a:p>
        </p:txBody>
      </p:sp>
      <p:sp>
        <p:nvSpPr>
          <p:cNvPr id="10" name="TextBox 9">
            <a:extLst>
              <a:ext uri="{FF2B5EF4-FFF2-40B4-BE49-F238E27FC236}">
                <a16:creationId xmlns:a16="http://schemas.microsoft.com/office/drawing/2014/main" id="{DCAFEBA9-A17A-487D-A30F-A9304965A4C1}"/>
              </a:ext>
            </a:extLst>
          </p:cNvPr>
          <p:cNvSpPr txBox="1"/>
          <p:nvPr/>
        </p:nvSpPr>
        <p:spPr>
          <a:xfrm>
            <a:off x="478172" y="5805182"/>
            <a:ext cx="11132191" cy="923330"/>
          </a:xfrm>
          <a:prstGeom prst="rect">
            <a:avLst/>
          </a:prstGeom>
          <a:noFill/>
        </p:spPr>
        <p:txBody>
          <a:bodyPr wrap="square" rtlCol="0">
            <a:spAutoFit/>
          </a:bodyPr>
          <a:lstStyle/>
          <a:p>
            <a:r>
              <a:rPr lang="en-US" dirty="0"/>
              <a:t>-it may time out on you if you take longer than 2 hours, so we advise that you type it in a Word document and then copy and paste it to the form. It is important that you complete as much as the form as you can. </a:t>
            </a:r>
          </a:p>
        </p:txBody>
      </p:sp>
    </p:spTree>
    <p:extLst>
      <p:ext uri="{BB962C8B-B14F-4D97-AF65-F5344CB8AC3E}">
        <p14:creationId xmlns:p14="http://schemas.microsoft.com/office/powerpoint/2010/main" val="36539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DB1B-9409-4E65-BD29-EA25653ADB0E}"/>
              </a:ext>
            </a:extLst>
          </p:cNvPr>
          <p:cNvSpPr>
            <a:spLocks noGrp="1"/>
          </p:cNvSpPr>
          <p:nvPr>
            <p:ph type="title"/>
          </p:nvPr>
        </p:nvSpPr>
        <p:spPr>
          <a:xfrm>
            <a:off x="1065212" y="304800"/>
            <a:ext cx="10058402" cy="733157"/>
          </a:xfrm>
        </p:spPr>
        <p:txBody>
          <a:bodyPr/>
          <a:lstStyle/>
          <a:p>
            <a:pPr algn="ctr"/>
            <a:r>
              <a:rPr lang="en-US" dirty="0"/>
              <a:t>WORD Document Reporting Form</a:t>
            </a:r>
          </a:p>
        </p:txBody>
      </p:sp>
      <p:sp>
        <p:nvSpPr>
          <p:cNvPr id="10" name="TextBox 9">
            <a:extLst>
              <a:ext uri="{FF2B5EF4-FFF2-40B4-BE49-F238E27FC236}">
                <a16:creationId xmlns:a16="http://schemas.microsoft.com/office/drawing/2014/main" id="{DCAFEBA9-A17A-487D-A30F-A9304965A4C1}"/>
              </a:ext>
            </a:extLst>
          </p:cNvPr>
          <p:cNvSpPr txBox="1"/>
          <p:nvPr/>
        </p:nvSpPr>
        <p:spPr>
          <a:xfrm>
            <a:off x="478172" y="5805182"/>
            <a:ext cx="11132191" cy="646331"/>
          </a:xfrm>
          <a:prstGeom prst="rect">
            <a:avLst/>
          </a:prstGeom>
          <a:noFill/>
        </p:spPr>
        <p:txBody>
          <a:bodyPr wrap="square" rtlCol="0">
            <a:spAutoFit/>
          </a:bodyPr>
          <a:lstStyle/>
          <a:p>
            <a:pPr algn="ctr"/>
            <a:r>
              <a:rPr lang="en-US" dirty="0"/>
              <a:t>-Please save this as a WORD document and then email it to the </a:t>
            </a:r>
            <a:r>
              <a:rPr lang="en-US" dirty="0">
                <a:hlinkClick r:id="rId2"/>
              </a:rPr>
              <a:t>socialservicesintake@co.morrison.mn.us</a:t>
            </a:r>
            <a:r>
              <a:rPr lang="en-US" dirty="0"/>
              <a:t> email. It will be routed to the intake worker.</a:t>
            </a:r>
          </a:p>
        </p:txBody>
      </p:sp>
      <p:pic>
        <p:nvPicPr>
          <p:cNvPr id="4" name="Picture 3" descr="Text, letter&#10;&#10;Description automatically generated">
            <a:extLst>
              <a:ext uri="{FF2B5EF4-FFF2-40B4-BE49-F238E27FC236}">
                <a16:creationId xmlns:a16="http://schemas.microsoft.com/office/drawing/2014/main" id="{BC0F7EEE-949F-4214-8335-CBE93E8F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694" y="1037322"/>
            <a:ext cx="3698111" cy="4767860"/>
          </a:xfrm>
          <a:prstGeom prst="rect">
            <a:avLst/>
          </a:prstGeom>
        </p:spPr>
      </p:pic>
    </p:spTree>
    <p:extLst>
      <p:ext uri="{BB962C8B-B14F-4D97-AF65-F5344CB8AC3E}">
        <p14:creationId xmlns:p14="http://schemas.microsoft.com/office/powerpoint/2010/main" val="1334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C7E8-8582-4BCF-9D1B-5CA860A96FDF}"/>
              </a:ext>
            </a:extLst>
          </p:cNvPr>
          <p:cNvSpPr>
            <a:spLocks noGrp="1"/>
          </p:cNvSpPr>
          <p:nvPr>
            <p:ph type="title"/>
          </p:nvPr>
        </p:nvSpPr>
        <p:spPr/>
        <p:txBody>
          <a:bodyPr/>
          <a:lstStyle/>
          <a:p>
            <a:pPr algn="ctr"/>
            <a:r>
              <a:rPr lang="en-US" b="1" u="sng" dirty="0"/>
              <a:t>WHY</a:t>
            </a:r>
            <a:r>
              <a:rPr lang="en-US" dirty="0"/>
              <a:t> Report</a:t>
            </a:r>
          </a:p>
        </p:txBody>
      </p:sp>
      <p:sp>
        <p:nvSpPr>
          <p:cNvPr id="3" name="Content Placeholder 2">
            <a:extLst>
              <a:ext uri="{FF2B5EF4-FFF2-40B4-BE49-F238E27FC236}">
                <a16:creationId xmlns:a16="http://schemas.microsoft.com/office/drawing/2014/main" id="{A3116420-239D-4255-A6B8-7EC668C278F5}"/>
              </a:ext>
            </a:extLst>
          </p:cNvPr>
          <p:cNvSpPr>
            <a:spLocks noGrp="1"/>
          </p:cNvSpPr>
          <p:nvPr>
            <p:ph idx="1"/>
          </p:nvPr>
        </p:nvSpPr>
        <p:spPr/>
        <p:txBody>
          <a:bodyPr>
            <a:normAutofit/>
          </a:bodyPr>
          <a:lstStyle/>
          <a:p>
            <a:r>
              <a:rPr lang="en-US" dirty="0"/>
              <a:t>To Prevent harm to a child</a:t>
            </a:r>
          </a:p>
          <a:p>
            <a:r>
              <a:rPr lang="en-US" dirty="0"/>
              <a:t>To assist families in receiving needed services – just because you report to Child Protection, doesn't mean CP gets involved. Our agency will often times reach out and offer other voluntary services if deemed appropriate. </a:t>
            </a:r>
          </a:p>
          <a:p>
            <a:r>
              <a:rPr lang="en-US" dirty="0"/>
              <a:t>To disrupt or terminate a cycle of maltreatment – often times parents are doing “better” than what they know; and what they know may be abuse and neglect</a:t>
            </a:r>
          </a:p>
          <a:p>
            <a:r>
              <a:rPr lang="en-US" dirty="0"/>
              <a:t>It’s the </a:t>
            </a:r>
            <a:r>
              <a:rPr lang="en-US" b="1" dirty="0"/>
              <a:t>LAW</a:t>
            </a:r>
            <a:r>
              <a:rPr lang="en-US" dirty="0"/>
              <a:t>!</a:t>
            </a:r>
          </a:p>
          <a:p>
            <a:endParaRPr lang="en-US" dirty="0"/>
          </a:p>
          <a:p>
            <a:endParaRPr lang="en-US" dirty="0"/>
          </a:p>
        </p:txBody>
      </p:sp>
    </p:spTree>
    <p:extLst>
      <p:ext uri="{BB962C8B-B14F-4D97-AF65-F5344CB8AC3E}">
        <p14:creationId xmlns:p14="http://schemas.microsoft.com/office/powerpoint/2010/main" val="33909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7735-DDC7-4CC3-A996-E34A32A8FC6F}"/>
              </a:ext>
            </a:extLst>
          </p:cNvPr>
          <p:cNvSpPr>
            <a:spLocks noGrp="1"/>
          </p:cNvSpPr>
          <p:nvPr>
            <p:ph type="title"/>
          </p:nvPr>
        </p:nvSpPr>
        <p:spPr/>
        <p:txBody>
          <a:bodyPr/>
          <a:lstStyle/>
          <a:p>
            <a:pPr algn="ctr"/>
            <a:r>
              <a:rPr lang="en-US" b="1" u="sng" dirty="0"/>
              <a:t>How</a:t>
            </a:r>
            <a:r>
              <a:rPr lang="en-US" dirty="0"/>
              <a:t> MCHHS Responds to a Child Protection Report</a:t>
            </a:r>
          </a:p>
        </p:txBody>
      </p:sp>
      <p:sp>
        <p:nvSpPr>
          <p:cNvPr id="3" name="Content Placeholder 2">
            <a:extLst>
              <a:ext uri="{FF2B5EF4-FFF2-40B4-BE49-F238E27FC236}">
                <a16:creationId xmlns:a16="http://schemas.microsoft.com/office/drawing/2014/main" id="{B6E86EEB-AC29-4262-8C01-4F2BFE1A21DC}"/>
              </a:ext>
            </a:extLst>
          </p:cNvPr>
          <p:cNvSpPr>
            <a:spLocks noGrp="1"/>
          </p:cNvSpPr>
          <p:nvPr>
            <p:ph idx="1"/>
          </p:nvPr>
        </p:nvSpPr>
        <p:spPr/>
        <p:txBody>
          <a:bodyPr>
            <a:normAutofit/>
          </a:bodyPr>
          <a:lstStyle/>
          <a:p>
            <a:r>
              <a:rPr lang="en-US" dirty="0"/>
              <a:t>Our CPS team needs to screen the report with 24 hours of receiving the report. </a:t>
            </a:r>
          </a:p>
          <a:p>
            <a:r>
              <a:rPr lang="en-US" dirty="0"/>
              <a:t>As a mandated reporter please put your work address on the form, per MN State Statue ALL mandated reporters are to get a letter with the screening decision. (Talk to your school social worker or principal to see what to do with those.)</a:t>
            </a:r>
          </a:p>
          <a:p>
            <a:r>
              <a:rPr lang="en-US" dirty="0"/>
              <a:t>If we screen a report out, we may offer voluntary services to the family.</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93812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00D6-C801-4822-8639-15EECE443D92}"/>
              </a:ext>
            </a:extLst>
          </p:cNvPr>
          <p:cNvSpPr>
            <a:spLocks noGrp="1"/>
          </p:cNvSpPr>
          <p:nvPr>
            <p:ph type="title"/>
          </p:nvPr>
        </p:nvSpPr>
        <p:spPr/>
        <p:txBody>
          <a:bodyPr>
            <a:normAutofit/>
          </a:bodyPr>
          <a:lstStyle/>
          <a:p>
            <a:pPr algn="ctr"/>
            <a:r>
              <a:rPr lang="en-US" sz="4400" b="1" dirty="0"/>
              <a:t>Introduction</a:t>
            </a:r>
          </a:p>
        </p:txBody>
      </p:sp>
      <p:sp>
        <p:nvSpPr>
          <p:cNvPr id="3" name="Content Placeholder 2">
            <a:extLst>
              <a:ext uri="{FF2B5EF4-FFF2-40B4-BE49-F238E27FC236}">
                <a16:creationId xmlns:a16="http://schemas.microsoft.com/office/drawing/2014/main" id="{39734EF4-CC5D-44DE-A0C8-525D972810E0}"/>
              </a:ext>
            </a:extLst>
          </p:cNvPr>
          <p:cNvSpPr>
            <a:spLocks noGrp="1"/>
          </p:cNvSpPr>
          <p:nvPr>
            <p:ph idx="1"/>
          </p:nvPr>
        </p:nvSpPr>
        <p:spPr>
          <a:xfrm>
            <a:off x="1065214" y="1752600"/>
            <a:ext cx="10058400" cy="3924300"/>
          </a:xfrm>
        </p:spPr>
        <p:txBody>
          <a:bodyPr>
            <a:normAutofit/>
          </a:bodyPr>
          <a:lstStyle/>
          <a:p>
            <a:pPr marL="0" indent="0">
              <a:buNone/>
            </a:pPr>
            <a:r>
              <a:rPr lang="en-US" dirty="0"/>
              <a:t>Children’s Intake Social Worker:</a:t>
            </a:r>
          </a:p>
          <a:p>
            <a:pPr marL="0" indent="0">
              <a:buNone/>
            </a:pPr>
            <a:r>
              <a:rPr lang="en-US" dirty="0"/>
              <a:t>	Abigail Mulic 320-632-0201</a:t>
            </a:r>
          </a:p>
          <a:p>
            <a:pPr marL="0" indent="0">
              <a:buNone/>
            </a:pPr>
            <a:endParaRPr lang="en-US" dirty="0"/>
          </a:p>
          <a:p>
            <a:pPr marL="0" indent="0">
              <a:buNone/>
            </a:pPr>
            <a:r>
              <a:rPr lang="en-US" dirty="0"/>
              <a:t>Adult Intake Social Worker:</a:t>
            </a:r>
          </a:p>
          <a:p>
            <a:pPr marL="0" indent="0">
              <a:buNone/>
            </a:pPr>
            <a:r>
              <a:rPr lang="en-US" dirty="0"/>
              <a:t>	Sarah Gilson 320-632-0329</a:t>
            </a:r>
          </a:p>
        </p:txBody>
      </p:sp>
    </p:spTree>
    <p:extLst>
      <p:ext uri="{BB962C8B-B14F-4D97-AF65-F5344CB8AC3E}">
        <p14:creationId xmlns:p14="http://schemas.microsoft.com/office/powerpoint/2010/main" val="23400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7735-DDC7-4CC3-A996-E34A32A8FC6F}"/>
              </a:ext>
            </a:extLst>
          </p:cNvPr>
          <p:cNvSpPr>
            <a:spLocks noGrp="1"/>
          </p:cNvSpPr>
          <p:nvPr>
            <p:ph type="title"/>
          </p:nvPr>
        </p:nvSpPr>
        <p:spPr/>
        <p:txBody>
          <a:bodyPr/>
          <a:lstStyle/>
          <a:p>
            <a:pPr algn="ctr"/>
            <a:r>
              <a:rPr lang="en-US" b="1" u="sng" dirty="0"/>
              <a:t>How</a:t>
            </a:r>
            <a:r>
              <a:rPr lang="en-US" dirty="0"/>
              <a:t> MCHHS Responds to a Child Protection Report</a:t>
            </a:r>
          </a:p>
        </p:txBody>
      </p:sp>
      <p:sp>
        <p:nvSpPr>
          <p:cNvPr id="3" name="Content Placeholder 2">
            <a:extLst>
              <a:ext uri="{FF2B5EF4-FFF2-40B4-BE49-F238E27FC236}">
                <a16:creationId xmlns:a16="http://schemas.microsoft.com/office/drawing/2014/main" id="{B6E86EEB-AC29-4262-8C01-4F2BFE1A21DC}"/>
              </a:ext>
            </a:extLst>
          </p:cNvPr>
          <p:cNvSpPr>
            <a:spLocks noGrp="1"/>
          </p:cNvSpPr>
          <p:nvPr>
            <p:ph idx="1"/>
          </p:nvPr>
        </p:nvSpPr>
        <p:spPr/>
        <p:txBody>
          <a:bodyPr>
            <a:normAutofit fontScale="92500" lnSpcReduction="10000"/>
          </a:bodyPr>
          <a:lstStyle/>
          <a:p>
            <a:r>
              <a:rPr lang="en-US" dirty="0"/>
              <a:t>INVESTIGATION</a:t>
            </a:r>
          </a:p>
          <a:p>
            <a:pPr lvl="1"/>
            <a:r>
              <a:rPr lang="en-US" dirty="0"/>
              <a:t>Required for severe harm/risk reports (substantial child endangerment)</a:t>
            </a:r>
          </a:p>
          <a:p>
            <a:pPr lvl="1"/>
            <a:r>
              <a:rPr lang="en-US" dirty="0"/>
              <a:t>Immediate response (24 hours upon receiving report)</a:t>
            </a:r>
          </a:p>
          <a:p>
            <a:pPr lvl="1"/>
            <a:r>
              <a:rPr lang="en-US" dirty="0"/>
              <a:t>Investigate &amp; determine maltreatment &amp; need for CP Services</a:t>
            </a:r>
          </a:p>
          <a:p>
            <a:pPr lvl="1"/>
            <a:r>
              <a:rPr lang="en-US" dirty="0"/>
              <a:t>Law Enforcement typically assists on these</a:t>
            </a:r>
          </a:p>
          <a:p>
            <a:r>
              <a:rPr lang="en-US" dirty="0"/>
              <a:t>FAMILY ASSESSMENT</a:t>
            </a:r>
          </a:p>
          <a:p>
            <a:pPr lvl="1"/>
            <a:r>
              <a:rPr lang="en-US" dirty="0"/>
              <a:t>For moderate and low risk cases</a:t>
            </a:r>
          </a:p>
          <a:p>
            <a:pPr lvl="1"/>
            <a:r>
              <a:rPr lang="en-US" dirty="0"/>
              <a:t>Up to 5 day response time (120 hours upon receiving report)</a:t>
            </a:r>
          </a:p>
          <a:p>
            <a:pPr lvl="1"/>
            <a:r>
              <a:rPr lang="en-US" dirty="0"/>
              <a:t>Determine need </a:t>
            </a:r>
            <a:r>
              <a:rPr lang="en-US"/>
              <a:t>for services/case </a:t>
            </a:r>
            <a:r>
              <a:rPr lang="en-US" dirty="0"/>
              <a:t>management services.</a:t>
            </a:r>
          </a:p>
          <a:p>
            <a:pPr lvl="1"/>
            <a:r>
              <a:rPr lang="en-US" dirty="0"/>
              <a:t>Law Enforcement doesn’t typically assist on these</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516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3997-ACAE-468F-8DE3-F044B794696A}"/>
              </a:ext>
            </a:extLst>
          </p:cNvPr>
          <p:cNvSpPr>
            <a:spLocks noGrp="1"/>
          </p:cNvSpPr>
          <p:nvPr>
            <p:ph type="title"/>
          </p:nvPr>
        </p:nvSpPr>
        <p:spPr>
          <a:xfrm>
            <a:off x="1065212" y="304800"/>
            <a:ext cx="10058402" cy="743824"/>
          </a:xfrm>
        </p:spPr>
        <p:txBody>
          <a:bodyPr/>
          <a:lstStyle/>
          <a:p>
            <a:pPr algn="ctr"/>
            <a:r>
              <a:rPr lang="en-US" dirty="0">
                <a:latin typeface="+mn-lt"/>
              </a:rPr>
              <a:t>REMEMBER…</a:t>
            </a:r>
          </a:p>
        </p:txBody>
      </p:sp>
      <p:sp>
        <p:nvSpPr>
          <p:cNvPr id="3" name="Content Placeholder 2">
            <a:extLst>
              <a:ext uri="{FF2B5EF4-FFF2-40B4-BE49-F238E27FC236}">
                <a16:creationId xmlns:a16="http://schemas.microsoft.com/office/drawing/2014/main" id="{9907EF68-2F14-42BB-9B0F-D2388DD0D9C4}"/>
              </a:ext>
            </a:extLst>
          </p:cNvPr>
          <p:cNvSpPr>
            <a:spLocks noGrp="1"/>
          </p:cNvSpPr>
          <p:nvPr>
            <p:ph idx="1"/>
          </p:nvPr>
        </p:nvSpPr>
        <p:spPr>
          <a:xfrm>
            <a:off x="1065214" y="1350628"/>
            <a:ext cx="10058400" cy="5066950"/>
          </a:xfrm>
        </p:spPr>
        <p:txBody>
          <a:bodyPr>
            <a:normAutofit fontScale="92500" lnSpcReduction="20000"/>
          </a:bodyPr>
          <a:lstStyle/>
          <a:p>
            <a:r>
              <a:rPr lang="en-US" dirty="0"/>
              <a:t>Not all reports received are ‘screened in’ for a child protection response; we understand this is frustrating, however we have State guidelines we have to follow. The vast majority of our screen-ins are </a:t>
            </a:r>
            <a:r>
              <a:rPr lang="en-US"/>
              <a:t>Family Assessments.</a:t>
            </a:r>
            <a:endParaRPr lang="en-US" dirty="0"/>
          </a:p>
          <a:p>
            <a:r>
              <a:rPr lang="en-US" dirty="0"/>
              <a:t>Be aware of your personal, cultural, &amp; class values when making a decision to report. </a:t>
            </a:r>
          </a:p>
          <a:p>
            <a:r>
              <a:rPr lang="en-US" dirty="0"/>
              <a:t>Neither race nor income should be a factor when deciding to make a report of maltreatment.</a:t>
            </a:r>
          </a:p>
          <a:p>
            <a:pPr lvl="1"/>
            <a:r>
              <a:rPr lang="en-US" dirty="0"/>
              <a:t>CHILD SAFETY issues alone should guide our decision making. </a:t>
            </a:r>
          </a:p>
          <a:p>
            <a:r>
              <a:rPr lang="en-US" dirty="0"/>
              <a:t>When in doubt, &amp; there is a significant safety concern, call Social Services for guidance. </a:t>
            </a:r>
          </a:p>
          <a:p>
            <a:r>
              <a:rPr lang="en-US" dirty="0"/>
              <a:t>As long as you are reporting in Good Faith, you cannot be prosecuted for violating HIPPA Privacy concerns.  </a:t>
            </a:r>
          </a:p>
          <a:p>
            <a:pPr lvl="1"/>
            <a:r>
              <a:rPr lang="en-US" dirty="0"/>
              <a:t>Per State Statue, this agency cannot release your name as the Reporter. </a:t>
            </a:r>
          </a:p>
          <a:p>
            <a:endParaRPr lang="en-US" dirty="0"/>
          </a:p>
        </p:txBody>
      </p:sp>
    </p:spTree>
    <p:extLst>
      <p:ext uri="{BB962C8B-B14F-4D97-AF65-F5344CB8AC3E}">
        <p14:creationId xmlns:p14="http://schemas.microsoft.com/office/powerpoint/2010/main" val="404320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3997-ACAE-468F-8DE3-F044B794696A}"/>
              </a:ext>
            </a:extLst>
          </p:cNvPr>
          <p:cNvSpPr>
            <a:spLocks noGrp="1"/>
          </p:cNvSpPr>
          <p:nvPr>
            <p:ph type="title"/>
          </p:nvPr>
        </p:nvSpPr>
        <p:spPr/>
        <p:txBody>
          <a:bodyPr/>
          <a:lstStyle/>
          <a:p>
            <a:pPr algn="ctr"/>
            <a:r>
              <a:rPr lang="en-US" dirty="0"/>
              <a:t>REMEMBER…</a:t>
            </a:r>
          </a:p>
        </p:txBody>
      </p:sp>
      <p:sp>
        <p:nvSpPr>
          <p:cNvPr id="3" name="Content Placeholder 2">
            <a:extLst>
              <a:ext uri="{FF2B5EF4-FFF2-40B4-BE49-F238E27FC236}">
                <a16:creationId xmlns:a16="http://schemas.microsoft.com/office/drawing/2014/main" id="{9907EF68-2F14-42BB-9B0F-D2388DD0D9C4}"/>
              </a:ext>
            </a:extLst>
          </p:cNvPr>
          <p:cNvSpPr>
            <a:spLocks noGrp="1"/>
          </p:cNvSpPr>
          <p:nvPr>
            <p:ph idx="1"/>
          </p:nvPr>
        </p:nvSpPr>
        <p:spPr/>
        <p:txBody>
          <a:bodyPr>
            <a:normAutofit/>
          </a:bodyPr>
          <a:lstStyle/>
          <a:p>
            <a:r>
              <a:rPr lang="en-US" dirty="0"/>
              <a:t>Poverty alone is not a child maltreatment issue, instead we can problem solve to help get the family what they need. </a:t>
            </a:r>
          </a:p>
          <a:p>
            <a:r>
              <a:rPr lang="en-US" dirty="0"/>
              <a:t>You can call Intake 320-632-0201 and we will be happy to help the families. </a:t>
            </a:r>
          </a:p>
          <a:p>
            <a:r>
              <a:rPr lang="en-US" dirty="0"/>
              <a:t>We can assist with financial assistance, mental health services, Parent Support </a:t>
            </a:r>
            <a:r>
              <a:rPr lang="en-US"/>
              <a:t>Outreach Program, </a:t>
            </a:r>
            <a:r>
              <a:rPr lang="en-US" dirty="0"/>
              <a:t>etc. </a:t>
            </a:r>
          </a:p>
          <a:p>
            <a:r>
              <a:rPr lang="en-US" dirty="0"/>
              <a:t>If in doubt, call Intake and talk it through. </a:t>
            </a:r>
          </a:p>
          <a:p>
            <a:endParaRPr lang="en-US" dirty="0"/>
          </a:p>
        </p:txBody>
      </p:sp>
    </p:spTree>
    <p:extLst>
      <p:ext uri="{BB962C8B-B14F-4D97-AF65-F5344CB8AC3E}">
        <p14:creationId xmlns:p14="http://schemas.microsoft.com/office/powerpoint/2010/main" val="10656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AB6B-8F8E-4330-9D81-180F167AFDBF}"/>
              </a:ext>
            </a:extLst>
          </p:cNvPr>
          <p:cNvSpPr>
            <a:spLocks noGrp="1"/>
          </p:cNvSpPr>
          <p:nvPr>
            <p:ph type="title"/>
          </p:nvPr>
        </p:nvSpPr>
        <p:spPr/>
        <p:txBody>
          <a:bodyPr/>
          <a:lstStyle/>
          <a:p>
            <a:pPr algn="ctr"/>
            <a:r>
              <a:rPr lang="en-US" b="1" dirty="0"/>
              <a:t>FAILURE</a:t>
            </a:r>
            <a:r>
              <a:rPr lang="en-US" dirty="0"/>
              <a:t> to Report </a:t>
            </a:r>
            <a:br>
              <a:rPr lang="en-US" dirty="0"/>
            </a:br>
            <a:r>
              <a:rPr lang="en-US" dirty="0"/>
              <a:t>MN Statute 626.556 Subd.6</a:t>
            </a:r>
          </a:p>
        </p:txBody>
      </p:sp>
      <p:sp>
        <p:nvSpPr>
          <p:cNvPr id="3" name="Content Placeholder 2">
            <a:extLst>
              <a:ext uri="{FF2B5EF4-FFF2-40B4-BE49-F238E27FC236}">
                <a16:creationId xmlns:a16="http://schemas.microsoft.com/office/drawing/2014/main" id="{1C39EF03-37A2-4E69-9ABE-AF3966B8A06B}"/>
              </a:ext>
            </a:extLst>
          </p:cNvPr>
          <p:cNvSpPr>
            <a:spLocks noGrp="1"/>
          </p:cNvSpPr>
          <p:nvPr>
            <p:ph idx="1"/>
          </p:nvPr>
        </p:nvSpPr>
        <p:spPr/>
        <p:txBody>
          <a:bodyPr>
            <a:normAutofit fontScale="92500"/>
          </a:bodyPr>
          <a:lstStyle/>
          <a:p>
            <a:r>
              <a:rPr lang="en-US" dirty="0"/>
              <a:t>(a) A person mandated by this section to report who knows or has reason to believe that a child is neglected or physically or sexually abused, as defined in subdivision 2, or has been neglected or physically or sexually abused within the preceding three years, and fails to report is guilty of a </a:t>
            </a:r>
            <a:r>
              <a:rPr lang="en-US" b="1" i="1" u="sng" dirty="0"/>
              <a:t>misdemeanor</a:t>
            </a:r>
            <a:r>
              <a:rPr lang="en-US" b="1" i="1" dirty="0"/>
              <a:t>.</a:t>
            </a:r>
          </a:p>
          <a:p>
            <a:r>
              <a:rPr lang="en-US" dirty="0"/>
              <a:t>(b) A person mandated by this section to report who knows or has reason to believe that two or more children not related to the perpetrator have been physically or sexually abused, as defined in subdivision 2, by the same perpetrator within the preceding ten years, and fails to report is guilty of a </a:t>
            </a:r>
            <a:r>
              <a:rPr lang="en-US" b="1" i="1" u="sng" dirty="0"/>
              <a:t>gross misdemeanor</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97223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DA4B7C1C-6028-43E4-A7CF-3C8969CAAA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6834" y="1068989"/>
            <a:ext cx="4747936" cy="3159536"/>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Child Protection Overview</a:t>
            </a:r>
            <a:endParaRPr dirty="0"/>
          </a:p>
        </p:txBody>
      </p:sp>
      <p:sp>
        <p:nvSpPr>
          <p:cNvPr id="14" name="Content Placeholder 13"/>
          <p:cNvSpPr>
            <a:spLocks noGrp="1"/>
          </p:cNvSpPr>
          <p:nvPr>
            <p:ph idx="1"/>
          </p:nvPr>
        </p:nvSpPr>
        <p:spPr/>
        <p:txBody>
          <a:bodyPr>
            <a:normAutofit lnSpcReduction="10000"/>
          </a:bodyPr>
          <a:lstStyle/>
          <a:p>
            <a:pPr algn="ctr"/>
            <a:r>
              <a:rPr lang="en-US" dirty="0"/>
              <a:t>Child Protection cannot share any information unless there is a signed release of information. (Even if you know there is County involvement)</a:t>
            </a:r>
          </a:p>
          <a:p>
            <a:pPr algn="ctr"/>
            <a:r>
              <a:rPr lang="en-US" dirty="0"/>
              <a:t>When making a report, we can take as much information as you are able to give, we cannot give any information.</a:t>
            </a:r>
          </a:p>
          <a:p>
            <a:pPr algn="ctr"/>
            <a:r>
              <a:rPr lang="en-US" dirty="0"/>
              <a:t>You are able to reach out to Intake if you feel the family would benefit from other services such as PSOP, AMH, CMH, or waiver services. </a:t>
            </a:r>
          </a:p>
          <a:p>
            <a:pPr algn="ctr"/>
            <a:r>
              <a:rPr lang="en-US" dirty="0"/>
              <a:t>Other services are VOLUNTARY, and unless there is a signed ROI we cannot say if the family accepted or not.</a:t>
            </a:r>
          </a:p>
          <a:p>
            <a:pPr marL="0" indent="0" algn="ctr">
              <a:buNone/>
            </a:pPr>
            <a:endParaRPr lang="en-US" dirty="0"/>
          </a:p>
          <a:p>
            <a:pPr marL="0" indent="0">
              <a:buNone/>
            </a:pP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Mandated Reporter – Key Components</a:t>
            </a:r>
          </a:p>
        </p:txBody>
      </p:sp>
      <p:sp>
        <p:nvSpPr>
          <p:cNvPr id="3" name="Content Placeholder 2"/>
          <p:cNvSpPr>
            <a:spLocks noGrp="1"/>
          </p:cNvSpPr>
          <p:nvPr>
            <p:ph sz="half" idx="1"/>
          </p:nvPr>
        </p:nvSpPr>
        <p:spPr/>
        <p:txBody>
          <a:bodyPr/>
          <a:lstStyle/>
          <a:p>
            <a:r>
              <a:rPr lang="en-US" dirty="0"/>
              <a:t>Who </a:t>
            </a:r>
          </a:p>
          <a:p>
            <a:r>
              <a:rPr lang="en-US" dirty="0"/>
              <a:t>What</a:t>
            </a:r>
          </a:p>
          <a:p>
            <a:r>
              <a:rPr lang="en-US" dirty="0"/>
              <a:t>Where</a:t>
            </a:r>
          </a:p>
          <a:p>
            <a:r>
              <a:rPr lang="en-US" dirty="0"/>
              <a:t>When </a:t>
            </a:r>
          </a:p>
          <a:p>
            <a:r>
              <a:rPr lang="en-US" dirty="0"/>
              <a:t>Why</a:t>
            </a:r>
          </a:p>
          <a:p>
            <a:r>
              <a:rPr lang="en-US" dirty="0"/>
              <a:t>How</a:t>
            </a:r>
          </a:p>
          <a:p>
            <a:pPr marL="0" indent="0">
              <a:buNone/>
            </a:pPr>
            <a:endParaRPr lang="en-US" dirty="0"/>
          </a:p>
        </p:txBody>
      </p:sp>
      <p:pic>
        <p:nvPicPr>
          <p:cNvPr id="7" name="Picture 6">
            <a:extLst>
              <a:ext uri="{FF2B5EF4-FFF2-40B4-BE49-F238E27FC236}">
                <a16:creationId xmlns:a16="http://schemas.microsoft.com/office/drawing/2014/main" id="{5B9C915E-F24A-476C-B627-6E41295FB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4213">
            <a:off x="5035647" y="1835599"/>
            <a:ext cx="2286000" cy="1638300"/>
          </a:xfrm>
          <a:prstGeom prst="rect">
            <a:avLst/>
          </a:prstGeom>
        </p:spPr>
      </p:pic>
      <p:pic>
        <p:nvPicPr>
          <p:cNvPr id="8" name="Picture 7">
            <a:extLst>
              <a:ext uri="{FF2B5EF4-FFF2-40B4-BE49-F238E27FC236}">
                <a16:creationId xmlns:a16="http://schemas.microsoft.com/office/drawing/2014/main" id="{FD886CD1-4D70-43AC-81A5-7C88E26A8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3858">
            <a:off x="8134973" y="2040522"/>
            <a:ext cx="2800350" cy="1628775"/>
          </a:xfrm>
          <a:prstGeom prst="rect">
            <a:avLst/>
          </a:prstGeom>
        </p:spPr>
      </p:pic>
      <p:pic>
        <p:nvPicPr>
          <p:cNvPr id="10" name="Picture 9">
            <a:extLst>
              <a:ext uri="{FF2B5EF4-FFF2-40B4-BE49-F238E27FC236}">
                <a16:creationId xmlns:a16="http://schemas.microsoft.com/office/drawing/2014/main" id="{AB89A47F-4CEF-47AA-BD16-095D561D19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974230"/>
            <a:ext cx="3316210" cy="1743685"/>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a:t>WHO</a:t>
            </a:r>
            <a:r>
              <a:rPr lang="en-US" dirty="0"/>
              <a:t> are Mandated Reporters</a:t>
            </a:r>
            <a:br>
              <a:rPr lang="en-US" dirty="0"/>
            </a:br>
            <a:r>
              <a:rPr lang="en-US" dirty="0"/>
              <a:t>MN Statute 626.556 </a:t>
            </a:r>
            <a:r>
              <a:rPr lang="en-US" dirty="0" err="1"/>
              <a:t>Subd</a:t>
            </a:r>
            <a:r>
              <a:rPr lang="en-US" dirty="0"/>
              <a:t>. 3, (1-2)</a:t>
            </a:r>
            <a:endParaRPr lang="en-US" b="1" i="1" u="sng" dirty="0"/>
          </a:p>
        </p:txBody>
      </p:sp>
      <p:sp>
        <p:nvSpPr>
          <p:cNvPr id="4" name="Content Placeholder 3"/>
          <p:cNvSpPr>
            <a:spLocks noGrp="1"/>
          </p:cNvSpPr>
          <p:nvPr>
            <p:ph sz="half" idx="1"/>
          </p:nvPr>
        </p:nvSpPr>
        <p:spPr>
          <a:xfrm>
            <a:off x="1065211" y="1825625"/>
            <a:ext cx="9387471" cy="4187952"/>
          </a:xfrm>
        </p:spPr>
        <p:txBody>
          <a:bodyPr>
            <a:normAutofit fontScale="85000" lnSpcReduction="20000"/>
          </a:bodyPr>
          <a:lstStyle/>
          <a:p>
            <a:r>
              <a:rPr lang="en-US" dirty="0">
                <a:latin typeface="+mj-lt"/>
                <a:cs typeface="MV Boli" panose="02000500030200090000" pitchFamily="2" charset="0"/>
              </a:rPr>
              <a:t>(a) A person who knows or has reason to believe a child is being neglected or physically or sexually abused, as defined in subdivision 2, or has been neglected or physically or sexually abused within the preceding three years, shall immediately report the information to the local welfare agency, agency responsible for assessing or investigating the report, police department, county sheriff, tribal social services agency, or tribal police department if the person is:</a:t>
            </a:r>
          </a:p>
          <a:p>
            <a:pPr lvl="1"/>
            <a:r>
              <a:rPr lang="en-US" dirty="0">
                <a:latin typeface="+mj-lt"/>
                <a:cs typeface="MV Boli" panose="02000500030200090000" pitchFamily="2" charset="0"/>
              </a:rPr>
              <a:t>(1) a professional or professional's delegate who is engaged in the practice of the healing arts, social services, hospital administration, psychological or psychiatric treatment, child care, education, correctional supervision, probation and correctional services, or law enforcement; or</a:t>
            </a:r>
          </a:p>
          <a:p>
            <a:pPr lvl="1"/>
            <a:r>
              <a:rPr lang="en-US" dirty="0">
                <a:latin typeface="+mj-lt"/>
                <a:cs typeface="MV Boli" panose="02000500030200090000" pitchFamily="2" charset="0"/>
              </a:rPr>
              <a:t>(2) employed as a member of the clergy and received the information while engaged in ministerial duties, provided that a member of the clergy is not required by this subdivision to report information that is otherwise privileged under section </a:t>
            </a:r>
            <a:r>
              <a:rPr lang="en-US" u="sng" dirty="0">
                <a:latin typeface="+mj-lt"/>
                <a:cs typeface="MV Boli" panose="02000500030200090000" pitchFamily="2" charset="0"/>
                <a:hlinkClick r:id="rId2"/>
              </a:rPr>
              <a:t>595.02, subdivision 1</a:t>
            </a:r>
            <a:r>
              <a:rPr lang="en-US" dirty="0">
                <a:latin typeface="+mj-lt"/>
                <a:cs typeface="MV Boli" panose="02000500030200090000" pitchFamily="2" charset="0"/>
              </a:rPr>
              <a:t>, paragraph (c).</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a:t>
            </a:r>
            <a:r>
              <a:rPr lang="en-US" dirty="0"/>
              <a:t> to Report</a:t>
            </a:r>
          </a:p>
        </p:txBody>
      </p:sp>
      <p:sp>
        <p:nvSpPr>
          <p:cNvPr id="4" name="Text Placeholder 3"/>
          <p:cNvSpPr>
            <a:spLocks noGrp="1"/>
          </p:cNvSpPr>
          <p:nvPr>
            <p:ph idx="1"/>
          </p:nvPr>
        </p:nvSpPr>
        <p:spPr/>
        <p:txBody>
          <a:bodyPr>
            <a:normAutofit fontScale="62500" lnSpcReduction="20000"/>
          </a:bodyPr>
          <a:lstStyle/>
          <a:p>
            <a:r>
              <a:rPr lang="en-US" sz="3500" dirty="0"/>
              <a:t>Mandated reporters must report knowledge of an incident of: </a:t>
            </a:r>
          </a:p>
          <a:p>
            <a:pPr lvl="1"/>
            <a:r>
              <a:rPr lang="en-US" sz="3100" dirty="0"/>
              <a:t>Physical Abuse</a:t>
            </a:r>
          </a:p>
          <a:p>
            <a:pPr lvl="1"/>
            <a:r>
              <a:rPr lang="en-US" sz="3100" dirty="0"/>
              <a:t>Emotional Abuse</a:t>
            </a:r>
          </a:p>
          <a:p>
            <a:pPr lvl="1"/>
            <a:r>
              <a:rPr lang="en-US" sz="3100" dirty="0"/>
              <a:t>Sexual Abuse </a:t>
            </a:r>
          </a:p>
          <a:p>
            <a:pPr lvl="1"/>
            <a:r>
              <a:rPr lang="en-US" sz="3100" dirty="0"/>
              <a:t>Domestic Violence – if the child(</a:t>
            </a:r>
            <a:r>
              <a:rPr lang="en-US" sz="3100" dirty="0" err="1"/>
              <a:t>ren</a:t>
            </a:r>
            <a:r>
              <a:rPr lang="en-US" sz="3100" dirty="0"/>
              <a:t>) were involved or witnessed</a:t>
            </a:r>
          </a:p>
          <a:p>
            <a:pPr lvl="1"/>
            <a:r>
              <a:rPr lang="en-US" sz="3100" dirty="0"/>
              <a:t>Neglect to a Child</a:t>
            </a:r>
          </a:p>
          <a:p>
            <a:pPr lvl="2"/>
            <a:r>
              <a:rPr lang="en-US" sz="2900" dirty="0"/>
              <a:t>Medical –typically needs to come from a medical professional</a:t>
            </a:r>
          </a:p>
          <a:p>
            <a:pPr lvl="2"/>
            <a:r>
              <a:rPr lang="en-US" sz="2900" dirty="0"/>
              <a:t>Lack of Supervision </a:t>
            </a:r>
          </a:p>
          <a:p>
            <a:pPr lvl="2"/>
            <a:r>
              <a:rPr lang="en-US" sz="2900" dirty="0"/>
              <a:t>Dangerous Home Conditions</a:t>
            </a:r>
          </a:p>
          <a:p>
            <a:pPr lvl="2"/>
            <a:r>
              <a:rPr lang="en-US" sz="2900" dirty="0"/>
              <a:t>Drug Use (Prenatal, Upon Delivery, While Parenting)</a:t>
            </a:r>
          </a:p>
          <a:p>
            <a:pPr lvl="2"/>
            <a:r>
              <a:rPr lang="en-US" sz="2900" dirty="0"/>
              <a:t>Educational – typically needs to come from the school</a:t>
            </a:r>
          </a:p>
          <a:p>
            <a:pPr lvl="2"/>
            <a:endParaRPr lang="en-US" sz="2900" dirty="0"/>
          </a:p>
          <a:p>
            <a:pPr lvl="1"/>
            <a:endParaRPr lang="en-US" dirty="0"/>
          </a:p>
          <a:p>
            <a:endParaRPr lang="en-US" sz="2400" dirty="0"/>
          </a:p>
          <a:p>
            <a:pPr lvl="1"/>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22854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Lack of Supervision </a:t>
            </a:r>
            <a:endParaRPr lang="en-US" dirty="0"/>
          </a:p>
        </p:txBody>
      </p:sp>
      <p:sp>
        <p:nvSpPr>
          <p:cNvPr id="3" name="Rectangle 2">
            <a:extLst>
              <a:ext uri="{FF2B5EF4-FFF2-40B4-BE49-F238E27FC236}">
                <a16:creationId xmlns:a16="http://schemas.microsoft.com/office/drawing/2014/main" id="{B439354F-EF60-4C07-9AA1-62E31A26B31D}"/>
              </a:ext>
            </a:extLst>
          </p:cNvPr>
          <p:cNvSpPr/>
          <p:nvPr/>
        </p:nvSpPr>
        <p:spPr>
          <a:xfrm>
            <a:off x="763399" y="1524000"/>
            <a:ext cx="9848675" cy="4524315"/>
          </a:xfrm>
          <a:prstGeom prst="rect">
            <a:avLst/>
          </a:prstGeom>
        </p:spPr>
        <p:txBody>
          <a:bodyPr wrap="square">
            <a:spAutoFit/>
          </a:bodyPr>
          <a:lstStyle/>
          <a:p>
            <a:pPr marR="6670"/>
            <a:r>
              <a:rPr lang="en-US" dirty="0"/>
              <a:t>Reports alleging inadequate supervision or child care arrangements </a:t>
            </a:r>
            <a:r>
              <a:rPr lang="en-US" u="sng" dirty="0"/>
              <a:t>may be</a:t>
            </a:r>
            <a:r>
              <a:rPr lang="en-US" dirty="0"/>
              <a:t> screened in for a child protection response, including children ages:</a:t>
            </a:r>
          </a:p>
          <a:p>
            <a:r>
              <a:rPr lang="en-US" dirty="0"/>
              <a:t>	*7 and under left alone for any period of time</a:t>
            </a:r>
          </a:p>
          <a:p>
            <a:r>
              <a:rPr lang="en-US" dirty="0"/>
              <a:t>	*8-10 left alone for more than three hours</a:t>
            </a:r>
          </a:p>
          <a:p>
            <a:r>
              <a:rPr lang="en-US" dirty="0"/>
              <a:t>	*11-13 left alone for more than 12 hours</a:t>
            </a:r>
          </a:p>
          <a:p>
            <a:r>
              <a:rPr lang="en-US" dirty="0"/>
              <a:t>	*14-15 left alone for more than 24 hours</a:t>
            </a:r>
          </a:p>
          <a:p>
            <a:pPr marR="10230"/>
            <a:r>
              <a:rPr lang="en-US" dirty="0"/>
              <a:t>	*16-17 may be left alone for more than 24 hours with a plan in place concerning how to respond to an emergency.</a:t>
            </a:r>
          </a:p>
          <a:p>
            <a:pPr marR="10230"/>
            <a:endParaRPr lang="en-US" dirty="0"/>
          </a:p>
          <a:p>
            <a:pPr marR="9880"/>
            <a:r>
              <a:rPr lang="en-US" dirty="0"/>
              <a:t>Reports alleging inadequate child care arrangements </a:t>
            </a:r>
            <a:r>
              <a:rPr lang="en-US" u="sng" dirty="0"/>
              <a:t>may be </a:t>
            </a:r>
            <a:r>
              <a:rPr lang="en-US" dirty="0"/>
              <a:t>screened in for a child protection response according to the following guidelines, children:</a:t>
            </a:r>
          </a:p>
          <a:p>
            <a:pPr lvl="3"/>
            <a:r>
              <a:rPr lang="en-US" dirty="0"/>
              <a:t>*Under age 11 should not provide child care</a:t>
            </a:r>
          </a:p>
          <a:p>
            <a:pPr lvl="3"/>
            <a:r>
              <a:rPr lang="en-US" dirty="0"/>
              <a:t>*Ages 11-15 placed in a child care role are subject to the same time restrictions of being left alone as listed above</a:t>
            </a:r>
          </a:p>
          <a:p>
            <a:pPr marR="17030" lvl="3"/>
            <a:r>
              <a:rPr lang="en-US" dirty="0"/>
              <a:t>*Ages 16-17 may be left alone for more than 24 hours with adequate adult back up supervision.</a:t>
            </a:r>
          </a:p>
        </p:txBody>
      </p:sp>
    </p:spTree>
    <p:extLst>
      <p:ext uri="{BB962C8B-B14F-4D97-AF65-F5344CB8AC3E}">
        <p14:creationId xmlns:p14="http://schemas.microsoft.com/office/powerpoint/2010/main" val="319182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Educational Neglect</a:t>
            </a:r>
            <a:endParaRPr lang="en-US" dirty="0"/>
          </a:p>
        </p:txBody>
      </p:sp>
      <p:sp>
        <p:nvSpPr>
          <p:cNvPr id="4" name="Text Placeholder 3"/>
          <p:cNvSpPr>
            <a:spLocks noGrp="1"/>
          </p:cNvSpPr>
          <p:nvPr>
            <p:ph idx="1"/>
          </p:nvPr>
        </p:nvSpPr>
        <p:spPr/>
        <p:txBody>
          <a:bodyPr>
            <a:normAutofit fontScale="85000" lnSpcReduction="10000"/>
          </a:bodyPr>
          <a:lstStyle/>
          <a:p>
            <a:r>
              <a:rPr lang="en-US" sz="2800" dirty="0"/>
              <a:t>The student has at least 7 </a:t>
            </a:r>
            <a:r>
              <a:rPr lang="en-US" sz="2800" u="sng"/>
              <a:t>unexcused</a:t>
            </a:r>
            <a:r>
              <a:rPr lang="en-US" sz="2800"/>
              <a:t> absences</a:t>
            </a:r>
            <a:endParaRPr lang="en-US" sz="2800" dirty="0"/>
          </a:p>
          <a:p>
            <a:r>
              <a:rPr lang="en-US" sz="2800" dirty="0"/>
              <a:t>The school has already sent the continuing truant letters to the family. (include those in with report)</a:t>
            </a:r>
          </a:p>
          <a:p>
            <a:r>
              <a:rPr lang="en-US" sz="2800" dirty="0"/>
              <a:t>The school has reached out to the family to see what the barriers are for getting to school, and include all of this in the report. Since COVID, the State is encouraging schools to reach out to families before getting CPS involved.</a:t>
            </a:r>
          </a:p>
          <a:p>
            <a:r>
              <a:rPr lang="en-US" sz="2800" dirty="0"/>
              <a:t>Include the student’s attendance history in the report as well (with a key so we can understand it – every school is different) </a:t>
            </a:r>
            <a:endParaRPr lang="en-US" dirty="0"/>
          </a:p>
          <a:p>
            <a:pPr lvl="2"/>
            <a:endParaRPr lang="en-US" sz="2900" dirty="0"/>
          </a:p>
          <a:p>
            <a:pPr lvl="1"/>
            <a:endParaRPr lang="en-US" dirty="0"/>
          </a:p>
          <a:p>
            <a:endParaRPr lang="en-US" sz="2400" dirty="0"/>
          </a:p>
          <a:p>
            <a:pPr lvl="1"/>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28461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7F38-8F45-419B-A8E9-D9EECD137368}"/>
              </a:ext>
            </a:extLst>
          </p:cNvPr>
          <p:cNvSpPr>
            <a:spLocks noGrp="1"/>
          </p:cNvSpPr>
          <p:nvPr>
            <p:ph type="title"/>
          </p:nvPr>
        </p:nvSpPr>
        <p:spPr/>
        <p:txBody>
          <a:bodyPr/>
          <a:lstStyle/>
          <a:p>
            <a:pPr algn="ctr"/>
            <a:r>
              <a:rPr lang="en-US" dirty="0"/>
              <a:t>Reporting Specific to Predatory Offenders</a:t>
            </a:r>
          </a:p>
        </p:txBody>
      </p:sp>
      <p:sp>
        <p:nvSpPr>
          <p:cNvPr id="3" name="Content Placeholder 2">
            <a:extLst>
              <a:ext uri="{FF2B5EF4-FFF2-40B4-BE49-F238E27FC236}">
                <a16:creationId xmlns:a16="http://schemas.microsoft.com/office/drawing/2014/main" id="{F3068E1E-374F-4959-9DE6-E866523581EA}"/>
              </a:ext>
            </a:extLst>
          </p:cNvPr>
          <p:cNvSpPr>
            <a:spLocks noGrp="1"/>
          </p:cNvSpPr>
          <p:nvPr>
            <p:ph idx="1"/>
          </p:nvPr>
        </p:nvSpPr>
        <p:spPr/>
        <p:txBody>
          <a:bodyPr/>
          <a:lstStyle/>
          <a:p>
            <a:r>
              <a:rPr lang="en-US" b="1" dirty="0"/>
              <a:t>MN Statute 244.057 </a:t>
            </a:r>
            <a:r>
              <a:rPr lang="en-US" dirty="0"/>
              <a:t>A corrections agency supervising an offender required to register as a predatory offender under section </a:t>
            </a:r>
            <a:r>
              <a:rPr lang="en-US" dirty="0">
                <a:hlinkClick r:id="rId2"/>
              </a:rPr>
              <a:t>243.166</a:t>
            </a:r>
            <a:r>
              <a:rPr lang="en-US" dirty="0"/>
              <a:t> shall notify the appropriate child protection agency before authorizing the offender to live in a household where children are residing.</a:t>
            </a:r>
          </a:p>
          <a:p>
            <a:r>
              <a:rPr lang="en-US" dirty="0"/>
              <a:t>If you become aware of a PRO living with children, make a CPS report ASAP. </a:t>
            </a:r>
          </a:p>
        </p:txBody>
      </p:sp>
    </p:spTree>
    <p:extLst>
      <p:ext uri="{BB962C8B-B14F-4D97-AF65-F5344CB8AC3E}">
        <p14:creationId xmlns:p14="http://schemas.microsoft.com/office/powerpoint/2010/main" val="11690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C4DC396871441BE5428F845822775" ma:contentTypeVersion="6" ma:contentTypeDescription="Create a new document." ma:contentTypeScope="" ma:versionID="a2606765a0be9538fcee62799795feed">
  <xsd:schema xmlns:xsd="http://www.w3.org/2001/XMLSchema" xmlns:xs="http://www.w3.org/2001/XMLSchema" xmlns:p="http://schemas.microsoft.com/office/2006/metadata/properties" xmlns:ns3="9b15cde2-dd01-44df-bf22-fe495942789c" xmlns:ns4="ff45255b-756f-46e3-b7bf-256b14be7995" targetNamespace="http://schemas.microsoft.com/office/2006/metadata/properties" ma:root="true" ma:fieldsID="31bef04af36f5caf65cd64e38b282875" ns3:_="" ns4:_="">
    <xsd:import namespace="9b15cde2-dd01-44df-bf22-fe495942789c"/>
    <xsd:import namespace="ff45255b-756f-46e3-b7bf-256b14be79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5cde2-dd01-44df-bf22-fe4959427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45255b-756f-46e3-b7bf-256b14be79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866FA4-94C2-4822-8900-7093B812B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5cde2-dd01-44df-bf22-fe495942789c"/>
    <ds:schemaRef ds:uri="ff45255b-756f-46e3-b7bf-256b14be7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9B5321-4741-458E-A390-D94351CDA8B5}">
  <ds:schemaRefs>
    <ds:schemaRef ds:uri="http://purl.org/dc/terms/"/>
    <ds:schemaRef ds:uri="http://schemas.openxmlformats.org/package/2006/metadata/core-properties"/>
    <ds:schemaRef ds:uri="http://purl.org/dc/dcmitype/"/>
    <ds:schemaRef ds:uri="http://schemas.microsoft.com/office/2006/documentManagement/types"/>
    <ds:schemaRef ds:uri="9b15cde2-dd01-44df-bf22-fe495942789c"/>
    <ds:schemaRef ds:uri="http://purl.org/dc/elements/1.1/"/>
    <ds:schemaRef ds:uri="http://schemas.microsoft.com/office/2006/metadata/properties"/>
    <ds:schemaRef ds:uri="ff45255b-756f-46e3-b7bf-256b14be7995"/>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CCCA852-B8D7-46AB-9D06-20E2544320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796</TotalTime>
  <Words>1964</Words>
  <Application>Microsoft Office PowerPoint</Application>
  <PresentationFormat>Widescreen</PresentationFormat>
  <Paragraphs>169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inherit</vt:lpstr>
      <vt:lpstr>Segoe Print</vt:lpstr>
      <vt:lpstr>Nature Illustration 16x9</vt:lpstr>
      <vt:lpstr>Mandated Reporter Training</vt:lpstr>
      <vt:lpstr>Introduction</vt:lpstr>
      <vt:lpstr>Child Protection Overview</vt:lpstr>
      <vt:lpstr>Mandated Reporter – Key Components</vt:lpstr>
      <vt:lpstr>WHO are Mandated Reporters MN Statute 626.556 Subd. 3, (1-2)</vt:lpstr>
      <vt:lpstr>WHAT to Report</vt:lpstr>
      <vt:lpstr>Lack of Supervision </vt:lpstr>
      <vt:lpstr>Educational Neglect</vt:lpstr>
      <vt:lpstr>Reporting Specific to Predatory Offenders</vt:lpstr>
      <vt:lpstr>WHAT to INCLUDE in the Report</vt:lpstr>
      <vt:lpstr>WHAT to INCLUDE in the Report</vt:lpstr>
      <vt:lpstr>Types of Questions to ask…</vt:lpstr>
      <vt:lpstr>Something to Think About…</vt:lpstr>
      <vt:lpstr>WHERE to Report</vt:lpstr>
      <vt:lpstr>WHEN to Report</vt:lpstr>
      <vt:lpstr>MCSS Online Reporting Form</vt:lpstr>
      <vt:lpstr>WORD Document Reporting Form</vt:lpstr>
      <vt:lpstr>WHY Report</vt:lpstr>
      <vt:lpstr>How MCHHS Responds to a Child Protection Report</vt:lpstr>
      <vt:lpstr>How MCHHS Responds to a Child Protection Report</vt:lpstr>
      <vt:lpstr>REMEMBER…</vt:lpstr>
      <vt:lpstr>REMEMBER…</vt:lpstr>
      <vt:lpstr>FAILURE to Report  MN Statute 626.556 Subd.6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Mandated Reporter Training</dc:title>
  <dc:creator>Lynn Gross</dc:creator>
  <cp:lastModifiedBy>Abigail Mulic</cp:lastModifiedBy>
  <cp:revision>63</cp:revision>
  <dcterms:created xsi:type="dcterms:W3CDTF">2021-10-07T15:23:56Z</dcterms:created>
  <dcterms:modified xsi:type="dcterms:W3CDTF">2023-10-12T18:22:42Z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0x01010079EC4DC396871441BE5428F845822775</vt:lpwstr>
  </property>
</Properties>
</file>